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Lst>
  <p:notesMasterIdLst>
    <p:notesMasterId r:id="rId39"/>
  </p:notesMasterIdLst>
  <p:sldIdLst>
    <p:sldId id="298" r:id="rId5"/>
    <p:sldId id="269" r:id="rId6"/>
    <p:sldId id="267" r:id="rId7"/>
    <p:sldId id="260" r:id="rId8"/>
    <p:sldId id="271" r:id="rId9"/>
    <p:sldId id="291" r:id="rId10"/>
    <p:sldId id="312" r:id="rId11"/>
    <p:sldId id="313" r:id="rId12"/>
    <p:sldId id="294" r:id="rId13"/>
    <p:sldId id="293" r:id="rId14"/>
    <p:sldId id="265" r:id="rId15"/>
    <p:sldId id="273" r:id="rId16"/>
    <p:sldId id="274" r:id="rId17"/>
    <p:sldId id="257" r:id="rId18"/>
    <p:sldId id="275" r:id="rId19"/>
    <p:sldId id="297" r:id="rId20"/>
    <p:sldId id="314" r:id="rId21"/>
    <p:sldId id="315" r:id="rId22"/>
    <p:sldId id="304" r:id="rId23"/>
    <p:sldId id="306" r:id="rId24"/>
    <p:sldId id="310" r:id="rId25"/>
    <p:sldId id="307" r:id="rId26"/>
    <p:sldId id="302" r:id="rId27"/>
    <p:sldId id="299" r:id="rId28"/>
    <p:sldId id="301" r:id="rId29"/>
    <p:sldId id="300" r:id="rId30"/>
    <p:sldId id="309" r:id="rId31"/>
    <p:sldId id="303" r:id="rId32"/>
    <p:sldId id="311" r:id="rId33"/>
    <p:sldId id="319" r:id="rId34"/>
    <p:sldId id="316" r:id="rId35"/>
    <p:sldId id="318" r:id="rId36"/>
    <p:sldId id="296"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opping" initials="DT" lastIdx="1" clrIdx="0">
    <p:extLst>
      <p:ext uri="{19B8F6BF-5375-455C-9EA6-DF929625EA0E}">
        <p15:presenceInfo xmlns:p15="http://schemas.microsoft.com/office/powerpoint/2012/main" userId="b6fa4dfec55bd3e7" providerId="Windows Live"/>
      </p:ext>
    </p:extLst>
  </p:cmAuthor>
  <p:cmAuthor id="2" name="David Topping" initials="DT [2]" lastIdx="1" clrIdx="1">
    <p:extLst>
      <p:ext uri="{19B8F6BF-5375-455C-9EA6-DF929625EA0E}">
        <p15:presenceInfo xmlns:p15="http://schemas.microsoft.com/office/powerpoint/2012/main" userId="David Toppi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7C8C74"/>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2" autoAdjust="0"/>
    <p:restoredTop sz="86874" autoAdjust="0"/>
  </p:normalViewPr>
  <p:slideViewPr>
    <p:cSldViewPr snapToGrid="0">
      <p:cViewPr varScale="1">
        <p:scale>
          <a:sx n="98" d="100"/>
          <a:sy n="98" d="100"/>
        </p:scale>
        <p:origin x="840"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FAAD6-F268-4666-99E9-C529BA69A01B}" type="datetimeFigureOut">
              <a:rPr lang="en-GB" smtClean="0"/>
              <a:t>08/09/2022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2DC14-8A3D-4A02-BE62-A0F97357F086}" type="slidenum">
              <a:rPr lang="en-GB" smtClean="0"/>
              <a:t>‹#›</a:t>
            </a:fld>
            <a:endParaRPr lang="en-GB"/>
          </a:p>
        </p:txBody>
      </p:sp>
    </p:spTree>
    <p:extLst>
      <p:ext uri="{BB962C8B-B14F-4D97-AF65-F5344CB8AC3E}">
        <p14:creationId xmlns:p14="http://schemas.microsoft.com/office/powerpoint/2010/main" val="27977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process is</a:t>
            </a:r>
            <a:r>
              <a:rPr lang="en-GB" baseline="0" dirty="0"/>
              <a:t> becoming circular and the role of domain expertise will shape the future of algorithmic representations, validation and use</a:t>
            </a:r>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2</a:t>
            </a:fld>
            <a:endParaRPr lang="en-GB"/>
          </a:p>
        </p:txBody>
      </p:sp>
    </p:spTree>
    <p:extLst>
      <p:ext uri="{BB962C8B-B14F-4D97-AF65-F5344CB8AC3E}">
        <p14:creationId xmlns:p14="http://schemas.microsoft.com/office/powerpoint/2010/main" val="476341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domain knowledge best encapsulates predictions</a:t>
            </a:r>
            <a:r>
              <a:rPr lang="en-GB" baseline="0" dirty="0"/>
              <a:t> at a range of scales and complexities</a:t>
            </a:r>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14</a:t>
            </a:fld>
            <a:endParaRPr lang="en-GB"/>
          </a:p>
        </p:txBody>
      </p:sp>
    </p:spTree>
    <p:extLst>
      <p:ext uri="{BB962C8B-B14F-4D97-AF65-F5344CB8AC3E}">
        <p14:creationId xmlns:p14="http://schemas.microsoft.com/office/powerpoint/2010/main" val="228128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rush for applying large neural networks, quite often the benefit of simpler methods can be overlooked – especially the ability to interpret the relationships learned during the fitting or application process. Extraction of key features deemed important to achieve a particular goal is an important step in ensuring you are not getting the right answer for the wrong reasons. Of course one might argue that if relationships are known </a:t>
            </a:r>
            <a:r>
              <a:rPr lang="en-US" dirty="0" err="1"/>
              <a:t>aprior</a:t>
            </a:r>
            <a:r>
              <a:rPr lang="en-US" dirty="0"/>
              <a:t> then a simpler heuristic can be derived, but this still </a:t>
            </a:r>
            <a:r>
              <a:rPr lang="en-US" dirty="0" err="1"/>
              <a:t>dosnt</a:t>
            </a:r>
            <a:r>
              <a:rPr lang="en-US" dirty="0"/>
              <a:t> mean the quantitative framework can easily be constructed which in this case would be dealt with the underlying algorithms.</a:t>
            </a:r>
          </a:p>
        </p:txBody>
      </p:sp>
      <p:sp>
        <p:nvSpPr>
          <p:cNvPr id="4" name="Slide Number Placeholder 3"/>
          <p:cNvSpPr>
            <a:spLocks noGrp="1"/>
          </p:cNvSpPr>
          <p:nvPr>
            <p:ph type="sldNum" sz="quarter" idx="5"/>
          </p:nvPr>
        </p:nvSpPr>
        <p:spPr/>
        <p:txBody>
          <a:bodyPr/>
          <a:lstStyle/>
          <a:p>
            <a:fld id="{9552DC14-8A3D-4A02-BE62-A0F97357F086}" type="slidenum">
              <a:rPr lang="en-GB" smtClean="0"/>
              <a:t>15</a:t>
            </a:fld>
            <a:endParaRPr lang="en-GB"/>
          </a:p>
        </p:txBody>
      </p:sp>
    </p:spTree>
    <p:extLst>
      <p:ext uri="{BB962C8B-B14F-4D97-AF65-F5344CB8AC3E}">
        <p14:creationId xmlns:p14="http://schemas.microsoft.com/office/powerpoint/2010/main" val="213412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the use of both supervised and un supervised learning can reveal limitations in both the training dataset but also help infer limitations of the resolving power of the instrument in question. In this case where manual interpretation of results of basic cluster analysis might lead to assigning particulate types within broad bio-aerosol classes….automatic classification of those types, according the laboratory training data, reveals sensitivities to data preparation standards but also mismatches with the aforementioned cluster analysis assignment. </a:t>
            </a:r>
          </a:p>
          <a:p>
            <a:endParaRPr lang="en-US" dirty="0"/>
          </a:p>
          <a:p>
            <a:endParaRPr lang="en-US" dirty="0"/>
          </a:p>
          <a:p>
            <a:r>
              <a:rPr lang="en-US" dirty="0"/>
              <a:t>This will change with increases in the resolving power of the instruments</a:t>
            </a:r>
          </a:p>
        </p:txBody>
      </p:sp>
      <p:sp>
        <p:nvSpPr>
          <p:cNvPr id="4" name="Slide Number Placeholder 3"/>
          <p:cNvSpPr>
            <a:spLocks noGrp="1"/>
          </p:cNvSpPr>
          <p:nvPr>
            <p:ph type="sldNum" sz="quarter" idx="5"/>
          </p:nvPr>
        </p:nvSpPr>
        <p:spPr/>
        <p:txBody>
          <a:bodyPr/>
          <a:lstStyle/>
          <a:p>
            <a:fld id="{9552DC14-8A3D-4A02-BE62-A0F97357F086}" type="slidenum">
              <a:rPr lang="en-GB" smtClean="0"/>
              <a:t>16</a:t>
            </a:fld>
            <a:endParaRPr lang="en-GB"/>
          </a:p>
        </p:txBody>
      </p:sp>
    </p:spTree>
    <p:extLst>
      <p:ext uri="{BB962C8B-B14F-4D97-AF65-F5344CB8AC3E}">
        <p14:creationId xmlns:p14="http://schemas.microsoft.com/office/powerpoint/2010/main" val="337288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19</a:t>
            </a:fld>
            <a:endParaRPr lang="en-GB"/>
          </a:p>
        </p:txBody>
      </p:sp>
    </p:spTree>
    <p:extLst>
      <p:ext uri="{BB962C8B-B14F-4D97-AF65-F5344CB8AC3E}">
        <p14:creationId xmlns:p14="http://schemas.microsoft.com/office/powerpoint/2010/main" val="1420675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20</a:t>
            </a:fld>
            <a:endParaRPr lang="en-GB"/>
          </a:p>
        </p:txBody>
      </p:sp>
    </p:spTree>
    <p:extLst>
      <p:ext uri="{BB962C8B-B14F-4D97-AF65-F5344CB8AC3E}">
        <p14:creationId xmlns:p14="http://schemas.microsoft.com/office/powerpoint/2010/main" val="4174603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21</a:t>
            </a:fld>
            <a:endParaRPr lang="en-GB"/>
          </a:p>
        </p:txBody>
      </p:sp>
    </p:spTree>
    <p:extLst>
      <p:ext uri="{BB962C8B-B14F-4D97-AF65-F5344CB8AC3E}">
        <p14:creationId xmlns:p14="http://schemas.microsoft.com/office/powerpoint/2010/main" val="3706152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22</a:t>
            </a:fld>
            <a:endParaRPr lang="en-GB"/>
          </a:p>
        </p:txBody>
      </p:sp>
    </p:spTree>
    <p:extLst>
      <p:ext uri="{BB962C8B-B14F-4D97-AF65-F5344CB8AC3E}">
        <p14:creationId xmlns:p14="http://schemas.microsoft.com/office/powerpoint/2010/main" val="2820052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Combining the use of both supervised and un supervised learning can reveal limitations in both the training dataset but also help infer limitations of the resolving power of the instrument in question. In this case where manual interpretation of results of basic cluster analysis might lead to assigning particulate types within broad bio-aerosol classes….automatic classification of those types, according the laboratory training data, reveals sensitivities to data preparation standards but also mismatches with the aforementioned cluster analysis assignment. </a:t>
            </a:r>
          </a:p>
          <a:p>
            <a:endParaRPr lang="en-US" dirty="0"/>
          </a:p>
          <a:p>
            <a:endParaRPr lang="en-US" dirty="0"/>
          </a:p>
          <a:p>
            <a:r>
              <a:rPr lang="en-US" dirty="0"/>
              <a:t>This will change with increases in the resolving power of the instruments</a:t>
            </a:r>
          </a:p>
        </p:txBody>
      </p:sp>
      <p:sp>
        <p:nvSpPr>
          <p:cNvPr id="4" name="Slide Number Placeholder 3"/>
          <p:cNvSpPr>
            <a:spLocks noGrp="1"/>
          </p:cNvSpPr>
          <p:nvPr>
            <p:ph type="sldNum" sz="quarter" idx="5"/>
          </p:nvPr>
        </p:nvSpPr>
        <p:spPr/>
        <p:txBody>
          <a:bodyPr/>
          <a:lstStyle/>
          <a:p>
            <a:fld id="{9552DC14-8A3D-4A02-BE62-A0F97357F086}" type="slidenum">
              <a:rPr lang="en-GB" smtClean="0"/>
              <a:t>30</a:t>
            </a:fld>
            <a:endParaRPr lang="en-GB"/>
          </a:p>
        </p:txBody>
      </p:sp>
    </p:spTree>
    <p:extLst>
      <p:ext uri="{BB962C8B-B14F-4D97-AF65-F5344CB8AC3E}">
        <p14:creationId xmlns:p14="http://schemas.microsoft.com/office/powerpoint/2010/main" val="2334363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nature article on the </a:t>
            </a:r>
          </a:p>
        </p:txBody>
      </p:sp>
      <p:sp>
        <p:nvSpPr>
          <p:cNvPr id="4" name="Slide Number Placeholder 3"/>
          <p:cNvSpPr>
            <a:spLocks noGrp="1"/>
          </p:cNvSpPr>
          <p:nvPr>
            <p:ph type="sldNum" sz="quarter" idx="5"/>
          </p:nvPr>
        </p:nvSpPr>
        <p:spPr/>
        <p:txBody>
          <a:bodyPr/>
          <a:lstStyle/>
          <a:p>
            <a:fld id="{9552DC14-8A3D-4A02-BE62-A0F97357F086}" type="slidenum">
              <a:rPr lang="en-GB" smtClean="0"/>
              <a:t>33</a:t>
            </a:fld>
            <a:endParaRPr lang="en-GB"/>
          </a:p>
        </p:txBody>
      </p:sp>
    </p:spTree>
    <p:extLst>
      <p:ext uri="{BB962C8B-B14F-4D97-AF65-F5344CB8AC3E}">
        <p14:creationId xmlns:p14="http://schemas.microsoft.com/office/powerpoint/2010/main" val="152711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22222"/>
                </a:solidFill>
                <a:latin typeface="Lora"/>
              </a:rPr>
              <a:t>Nature article: Disciplines need to develop clear standards for how to perform and report on machine learning in their areas. </a:t>
            </a:r>
          </a:p>
          <a:p>
            <a:r>
              <a:rPr lang="en-GB" dirty="0">
                <a:solidFill>
                  <a:srgbClr val="222222"/>
                </a:solidFill>
                <a:latin typeface="Lora"/>
              </a:rPr>
              <a:t>Education of scientists in machine learning needs to include these broader issues. We often teach the algorithms and tools, but students need to learn more about how to apply their algorithms and question them appropriately.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22222"/>
                </a:solidFill>
                <a:latin typeface="Lora"/>
              </a:rPr>
              <a:t>On standards: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22222"/>
                </a:solidFill>
                <a:latin typeface="Lora"/>
              </a:rPr>
              <a:t>The appropriate controls, soundness checks and error measurements will vary from field to field, and these need to be spelt out clearly so that researchers, reviewers and editors can encourage good behaviour.</a:t>
            </a:r>
          </a:p>
          <a:p>
            <a:endParaRPr lang="en-US" dirty="0"/>
          </a:p>
        </p:txBody>
      </p:sp>
      <p:sp>
        <p:nvSpPr>
          <p:cNvPr id="4" name="Slide Number Placeholder 3"/>
          <p:cNvSpPr>
            <a:spLocks noGrp="1"/>
          </p:cNvSpPr>
          <p:nvPr>
            <p:ph type="sldNum" sz="quarter" idx="5"/>
          </p:nvPr>
        </p:nvSpPr>
        <p:spPr/>
        <p:txBody>
          <a:bodyPr/>
          <a:lstStyle/>
          <a:p>
            <a:fld id="{9552DC14-8A3D-4A02-BE62-A0F97357F086}" type="slidenum">
              <a:rPr lang="en-GB" smtClean="0"/>
              <a:t>34</a:t>
            </a:fld>
            <a:endParaRPr lang="en-GB"/>
          </a:p>
        </p:txBody>
      </p:sp>
    </p:spTree>
    <p:extLst>
      <p:ext uri="{BB962C8B-B14F-4D97-AF65-F5344CB8AC3E}">
        <p14:creationId xmlns:p14="http://schemas.microsoft.com/office/powerpoint/2010/main" val="373362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easiest way to think of their relationship is to visualize them as concentric circles with AI — the idea that came first — the largest, then machine learning — which blossomed later, and finally deep learning — which is driving today’s AI explosion — fitting inside both.</a:t>
            </a:r>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4</a:t>
            </a:fld>
            <a:endParaRPr lang="en-GB"/>
          </a:p>
        </p:txBody>
      </p:sp>
    </p:spTree>
    <p:extLst>
      <p:ext uri="{BB962C8B-B14F-4D97-AF65-F5344CB8AC3E}">
        <p14:creationId xmlns:p14="http://schemas.microsoft.com/office/powerpoint/2010/main" val="78786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5</a:t>
            </a:fld>
            <a:endParaRPr lang="en-GB"/>
          </a:p>
        </p:txBody>
      </p:sp>
    </p:spTree>
    <p:extLst>
      <p:ext uri="{BB962C8B-B14F-4D97-AF65-F5344CB8AC3E}">
        <p14:creationId xmlns:p14="http://schemas.microsoft.com/office/powerpoint/2010/main" val="1856639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Factor analysis is broadly used as a powerful unsupervised machine learning tool for reconstruction of hidden features in recorded mixtures of signals. </a:t>
            </a:r>
          </a:p>
          <a:p>
            <a:endParaRPr lang="en-US" dirty="0"/>
          </a:p>
        </p:txBody>
      </p:sp>
      <p:sp>
        <p:nvSpPr>
          <p:cNvPr id="4" name="Slide Number Placeholder 3"/>
          <p:cNvSpPr>
            <a:spLocks noGrp="1"/>
          </p:cNvSpPr>
          <p:nvPr>
            <p:ph type="sldNum" sz="quarter" idx="5"/>
          </p:nvPr>
        </p:nvSpPr>
        <p:spPr/>
        <p:txBody>
          <a:bodyPr/>
          <a:lstStyle/>
          <a:p>
            <a:fld id="{9552DC14-8A3D-4A02-BE62-A0F97357F086}" type="slidenum">
              <a:rPr lang="en-GB" smtClean="0"/>
              <a:t>6</a:t>
            </a:fld>
            <a:endParaRPr lang="en-GB"/>
          </a:p>
        </p:txBody>
      </p:sp>
    </p:spTree>
    <p:extLst>
      <p:ext uri="{BB962C8B-B14F-4D97-AF65-F5344CB8AC3E}">
        <p14:creationId xmlns:p14="http://schemas.microsoft.com/office/powerpoint/2010/main" val="3233513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7</a:t>
            </a:fld>
            <a:endParaRPr lang="en-GB"/>
          </a:p>
        </p:txBody>
      </p:sp>
    </p:spTree>
    <p:extLst>
      <p:ext uri="{BB962C8B-B14F-4D97-AF65-F5344CB8AC3E}">
        <p14:creationId xmlns:p14="http://schemas.microsoft.com/office/powerpoint/2010/main" val="92087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Re Unsupervised learning: Because there is no “ground truth” element to the data, it’s difficult to measure the accuracy of an algorithm trained with unsupervised learning. But there are many research areas where </a:t>
            </a:r>
            <a:r>
              <a:rPr lang="en-GB" sz="1200" b="0" i="0" u="none" strike="noStrike" kern="1200" dirty="0" err="1">
                <a:solidFill>
                  <a:schemeClr val="tx1"/>
                </a:solidFill>
                <a:effectLst/>
                <a:latin typeface="+mn-lt"/>
                <a:ea typeface="+mn-ea"/>
                <a:cs typeface="+mn-cs"/>
              </a:rPr>
              <a:t>labeled</a:t>
            </a:r>
            <a:r>
              <a:rPr lang="en-GB" sz="1200" b="0" i="0" u="none" strike="noStrike" kern="1200" dirty="0">
                <a:solidFill>
                  <a:schemeClr val="tx1"/>
                </a:solidFill>
                <a:effectLst/>
                <a:latin typeface="+mn-lt"/>
                <a:ea typeface="+mn-ea"/>
                <a:cs typeface="+mn-cs"/>
              </a:rPr>
              <a:t> data is elusive, or too expensive, to get. In these cases, giving the deep learning model free rein to find patterns of its own can produce high-quality results.</a:t>
            </a:r>
            <a:endParaRPr lang="en-US" dirty="0"/>
          </a:p>
        </p:txBody>
      </p:sp>
      <p:sp>
        <p:nvSpPr>
          <p:cNvPr id="4" name="Slide Number Placeholder 3"/>
          <p:cNvSpPr>
            <a:spLocks noGrp="1"/>
          </p:cNvSpPr>
          <p:nvPr>
            <p:ph type="sldNum" sz="quarter" idx="5"/>
          </p:nvPr>
        </p:nvSpPr>
        <p:spPr/>
        <p:txBody>
          <a:bodyPr/>
          <a:lstStyle/>
          <a:p>
            <a:fld id="{9552DC14-8A3D-4A02-BE62-A0F97357F086}" type="slidenum">
              <a:rPr lang="en-GB" smtClean="0"/>
              <a:t>9</a:t>
            </a:fld>
            <a:endParaRPr lang="en-GB"/>
          </a:p>
        </p:txBody>
      </p:sp>
    </p:spTree>
    <p:extLst>
      <p:ext uri="{BB962C8B-B14F-4D97-AF65-F5344CB8AC3E}">
        <p14:creationId xmlns:p14="http://schemas.microsoft.com/office/powerpoint/2010/main" val="555553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applications of these broad types of machine learning across aerosol sciences, some common challenges straddle the use of both unsupervised and supervised. Take source apportionment in environmental applications. From a supervised perspective, there are nice papers on using laboratory training data and test scenarios to validate our ability to classify aerosol types, but application in the real-world might demand persistent use of unsupervised methods as we cant guarantee all laboratory derived signatures can represent all possible scenarios. In some cases, such as threat detection, where the signature to be detected represents a tiny fraction of the ambient signal that might be less of an issue but one still needs to factor in performance when aerosols and instruments are exposed to real world conditions…and perhaps more robustness in classification accuracy. </a:t>
            </a:r>
          </a:p>
          <a:p>
            <a:endParaRPr lang="en-GB" dirty="0"/>
          </a:p>
          <a:p>
            <a:r>
              <a:rPr lang="en-GB" dirty="0"/>
              <a:t>There is often a difference in required time to solution, whether the purpose of the application is to either accelerate prediction over an existing model or information is required to inform a decision making process. </a:t>
            </a:r>
          </a:p>
          <a:p>
            <a:endParaRPr lang="en-GB" dirty="0"/>
          </a:p>
          <a:p>
            <a:r>
              <a:rPr lang="en-GB" dirty="0"/>
              <a:t>Common challenges are:</a:t>
            </a:r>
          </a:p>
          <a:p>
            <a:r>
              <a:rPr lang="en-GB" dirty="0"/>
              <a:t> - Representatively of training data for all instruments deployed in real time situations.</a:t>
            </a:r>
          </a:p>
          <a:p>
            <a:r>
              <a:rPr lang="en-GB" dirty="0"/>
              <a:t> - Trust in general use over all possible scenarios, true for both regression and classification.</a:t>
            </a:r>
          </a:p>
          <a:p>
            <a:endParaRPr lang="en-GB" dirty="0"/>
          </a:p>
          <a:p>
            <a:r>
              <a:rPr lang="en-GB" dirty="0"/>
              <a:t>On reinforcement learning, whilst there might not appear to be any studies thus far that </a:t>
            </a:r>
            <a:r>
              <a:rPr lang="en-GB" dirty="0" err="1"/>
              <a:t>dosnt</a:t>
            </a:r>
            <a:r>
              <a:rPr lang="en-GB" dirty="0"/>
              <a:t> rule out future use. Based on general applications emerging, this could include the following…</a:t>
            </a:r>
          </a:p>
        </p:txBody>
      </p:sp>
      <p:sp>
        <p:nvSpPr>
          <p:cNvPr id="4" name="Slide Number Placeholder 3"/>
          <p:cNvSpPr>
            <a:spLocks noGrp="1"/>
          </p:cNvSpPr>
          <p:nvPr>
            <p:ph type="sldNum" sz="quarter" idx="10"/>
          </p:nvPr>
        </p:nvSpPr>
        <p:spPr/>
        <p:txBody>
          <a:bodyPr/>
          <a:lstStyle/>
          <a:p>
            <a:fld id="{9552DC14-8A3D-4A02-BE62-A0F97357F086}" type="slidenum">
              <a:rPr lang="en-GB" smtClean="0"/>
              <a:t>10</a:t>
            </a:fld>
            <a:endParaRPr lang="en-GB"/>
          </a:p>
        </p:txBody>
      </p:sp>
    </p:spTree>
    <p:extLst>
      <p:ext uri="{BB962C8B-B14F-4D97-AF65-F5344CB8AC3E}">
        <p14:creationId xmlns:p14="http://schemas.microsoft.com/office/powerpoint/2010/main" val="597314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of the There are ongoing debates about the value of small versus large datasets,</a:t>
            </a:r>
            <a:r>
              <a:rPr lang="en-GB" baseline="0" dirty="0"/>
              <a:t> and some general rules of thumb do still apply…both in terms of predictive power and </a:t>
            </a:r>
          </a:p>
          <a:p>
            <a:endParaRPr lang="en-GB" baseline="0" dirty="0"/>
          </a:p>
          <a:p>
            <a:r>
              <a:rPr lang="en-GB" baseline="0" dirty="0"/>
              <a:t>We can be responsive to this now and start to test different performances. A key is to </a:t>
            </a:r>
            <a:endParaRPr lang="en-GB" dirty="0"/>
          </a:p>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12</a:t>
            </a:fld>
            <a:endParaRPr lang="en-GB"/>
          </a:p>
        </p:txBody>
      </p:sp>
    </p:spTree>
    <p:extLst>
      <p:ext uri="{BB962C8B-B14F-4D97-AF65-F5344CB8AC3E}">
        <p14:creationId xmlns:p14="http://schemas.microsoft.com/office/powerpoint/2010/main" val="307552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552DC14-8A3D-4A02-BE62-A0F97357F086}" type="slidenum">
              <a:rPr lang="en-GB" smtClean="0"/>
              <a:t>13</a:t>
            </a:fld>
            <a:endParaRPr lang="en-GB"/>
          </a:p>
        </p:txBody>
      </p:sp>
    </p:spTree>
    <p:extLst>
      <p:ext uri="{BB962C8B-B14F-4D97-AF65-F5344CB8AC3E}">
        <p14:creationId xmlns:p14="http://schemas.microsoft.com/office/powerpoint/2010/main" val="165141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D4C63EB-538D-4C5F-BAB5-49B24D5F24F3}" type="datetime1">
              <a:rPr lang="en-GB" smtClean="0"/>
              <a:t>08/09/2022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1358483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082E1B7-0915-4195-B7BA-1236A576C4EC}" type="datetime1">
              <a:rPr lang="en-GB" smtClean="0"/>
              <a:t>08/09/2022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145846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6B95244-C165-493D-ACE5-4FA807A9A1C5}" type="datetime1">
              <a:rPr lang="en-GB" smtClean="0"/>
              <a:t>08/09/2022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26628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0C89B69-BCFA-441F-B652-B30396F61419}" type="datetime1">
              <a:rPr lang="en-GB" smtClean="0"/>
              <a:t>08/09/2022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599786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425617-B2AF-4B8A-BD92-CE610FC73D23}" type="datetime1">
              <a:rPr lang="en-GB" smtClean="0"/>
              <a:t>08/09/2022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368459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35A9DE1-C0D5-4E8D-885F-1CC6D61EF216}" type="datetime1">
              <a:rPr lang="en-GB" smtClean="0"/>
              <a:t>08/09/2022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185366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CD3B86E-444A-46FC-9C27-C30D9A5A71D1}" type="datetime1">
              <a:rPr lang="en-GB" smtClean="0"/>
              <a:t>08/09/2022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403096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F877418-C717-4576-96EA-E468B57FD090}" type="datetime1">
              <a:rPr lang="en-GB" smtClean="0"/>
              <a:t>08/09/2022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361796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AB014-7A37-4151-B66C-E9E1CBA2EEBB}" type="datetime1">
              <a:rPr lang="en-GB" smtClean="0"/>
              <a:t>08/09/2022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1954058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7D57F6-9B10-4228-BDB5-FB4AB048289E}" type="datetime1">
              <a:rPr lang="en-GB" smtClean="0"/>
              <a:t>08/09/2022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1091102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2145EF-440E-4091-AFE6-DE24D93564E2}" type="datetime1">
              <a:rPr lang="en-GB" smtClean="0"/>
              <a:t>08/09/2022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B43F5EA-83AC-47A7-B633-1E217C84ACEE}" type="slidenum">
              <a:rPr lang="en-GB" smtClean="0"/>
              <a:t>‹#›</a:t>
            </a:fld>
            <a:endParaRPr lang="en-GB"/>
          </a:p>
        </p:txBody>
      </p:sp>
    </p:spTree>
    <p:extLst>
      <p:ext uri="{BB962C8B-B14F-4D97-AF65-F5344CB8AC3E}">
        <p14:creationId xmlns:p14="http://schemas.microsoft.com/office/powerpoint/2010/main" val="257134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4EF511-8003-46E9-A034-77B74419B3EC}" type="datetime1">
              <a:rPr lang="en-GB" smtClean="0"/>
              <a:t>08/09/2022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3F5EA-83AC-47A7-B633-1E217C84ACEE}" type="slidenum">
              <a:rPr lang="en-GB" smtClean="0"/>
              <a:t>‹#›</a:t>
            </a:fld>
            <a:endParaRPr lang="en-GB"/>
          </a:p>
        </p:txBody>
      </p:sp>
    </p:spTree>
    <p:extLst>
      <p:ext uri="{BB962C8B-B14F-4D97-AF65-F5344CB8AC3E}">
        <p14:creationId xmlns:p14="http://schemas.microsoft.com/office/powerpoint/2010/main" val="45798518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tiff"/><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tiff"/></Relationships>
</file>

<file path=ppt/slides/_rels/slide3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Data_analysis#cite_ref-2" TargetMode="External"/><Relationship Id="rId3" Type="http://schemas.openxmlformats.org/officeDocument/2006/relationships/image" Target="../media/image1.tiff"/><Relationship Id="rId7" Type="http://schemas.openxmlformats.org/officeDocument/2006/relationships/hyperlink" Target="https://commons.wikimedia.org/wiki/Special:BookSources/978-1-449-35865-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International_Standard_Book_Number" TargetMode="External"/><Relationship Id="rId5" Type="http://schemas.openxmlformats.org/officeDocument/2006/relationships/hyperlink" Target="https://en.wikipedia.org/wiki/Doing_Data_Science" TargetMode="External"/><Relationship Id="rId4" Type="http://schemas.openxmlformats.org/officeDocument/2006/relationships/image" Target="../media/image10.tiff"/><Relationship Id="rId9" Type="http://schemas.openxmlformats.org/officeDocument/2006/relationships/hyperlink" Target="https://www.forbes.com/sites/gilpress/2013/05/28/a-very-short-history-of-data-scien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1</a:t>
            </a:fld>
            <a:endParaRPr lang="en-GB"/>
          </a:p>
        </p:txBody>
      </p:sp>
      <p:sp>
        <p:nvSpPr>
          <p:cNvPr id="2" name="Rectangle 1">
            <a:extLst>
              <a:ext uri="{FF2B5EF4-FFF2-40B4-BE49-F238E27FC236}">
                <a16:creationId xmlns:a16="http://schemas.microsoft.com/office/drawing/2014/main" id="{F8F01592-4CAF-7B43-B23C-3A9159157C15}"/>
              </a:ext>
            </a:extLst>
          </p:cNvPr>
          <p:cNvSpPr/>
          <p:nvPr/>
        </p:nvSpPr>
        <p:spPr>
          <a:xfrm>
            <a:off x="2070539" y="2159904"/>
            <a:ext cx="8208578" cy="2062103"/>
          </a:xfrm>
          <a:prstGeom prst="rect">
            <a:avLst/>
          </a:prstGeom>
        </p:spPr>
        <p:txBody>
          <a:bodyPr wrap="square">
            <a:spAutoFit/>
          </a:bodyPr>
          <a:lstStyle/>
          <a:p>
            <a:pPr algn="ctr"/>
            <a:r>
              <a:rPr lang="en-US" sz="3600" dirty="0"/>
              <a:t>Introduction to Applied Machine Learning</a:t>
            </a:r>
          </a:p>
          <a:p>
            <a:pPr algn="ctr"/>
            <a:endParaRPr lang="en-GB" sz="3600" dirty="0">
              <a:solidFill>
                <a:srgbClr val="222222"/>
              </a:solidFill>
              <a:latin typeface="+mj-lt"/>
            </a:endParaRPr>
          </a:p>
          <a:p>
            <a:pPr algn="ctr"/>
            <a:r>
              <a:rPr lang="en-GB" sz="2800" dirty="0">
                <a:solidFill>
                  <a:srgbClr val="222222"/>
                </a:solidFill>
                <a:latin typeface="+mj-lt"/>
              </a:rPr>
              <a:t>David Topping </a:t>
            </a:r>
          </a:p>
          <a:p>
            <a:pPr algn="ctr"/>
            <a:r>
              <a:rPr lang="en-GB" sz="2800" dirty="0" err="1">
                <a:solidFill>
                  <a:srgbClr val="222222"/>
                </a:solidFill>
                <a:latin typeface="+mj-lt"/>
              </a:rPr>
              <a:t>david.topping@manchester.ac.uk</a:t>
            </a:r>
            <a:endParaRPr lang="en-US" sz="2800" dirty="0">
              <a:latin typeface="+mj-lt"/>
            </a:endParaRPr>
          </a:p>
        </p:txBody>
      </p:sp>
      <p:pic>
        <p:nvPicPr>
          <p:cNvPr id="3" name="Picture 2">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sp>
        <p:nvSpPr>
          <p:cNvPr id="5" name="Rectangle 4"/>
          <p:cNvSpPr/>
          <p:nvPr/>
        </p:nvSpPr>
        <p:spPr>
          <a:xfrm>
            <a:off x="1046928" y="5987018"/>
            <a:ext cx="3208827" cy="369332"/>
          </a:xfrm>
          <a:prstGeom prst="rect">
            <a:avLst/>
          </a:prstGeom>
        </p:spPr>
        <p:txBody>
          <a:bodyPr wrap="none">
            <a:spAutoFit/>
          </a:bodyPr>
          <a:lstStyle/>
          <a:p>
            <a:r>
              <a:rPr lang="en-GB" dirty="0"/>
              <a:t>https://github.com/loftytopping</a:t>
            </a:r>
          </a:p>
        </p:txBody>
      </p:sp>
      <p:pic>
        <p:nvPicPr>
          <p:cNvPr id="6" name="Picture 5"/>
          <p:cNvPicPr>
            <a:picLocks noChangeAspect="1"/>
          </p:cNvPicPr>
          <p:nvPr/>
        </p:nvPicPr>
        <p:blipFill>
          <a:blip r:embed="rId3"/>
          <a:stretch>
            <a:fillRect/>
          </a:stretch>
        </p:blipFill>
        <p:spPr>
          <a:xfrm>
            <a:off x="112514" y="5926023"/>
            <a:ext cx="934414" cy="491321"/>
          </a:xfrm>
          <a:prstGeom prst="rect">
            <a:avLst/>
          </a:prstGeom>
        </p:spPr>
      </p:pic>
      <p:sp>
        <p:nvSpPr>
          <p:cNvPr id="7" name="Rectangle 6"/>
          <p:cNvSpPr/>
          <p:nvPr/>
        </p:nvSpPr>
        <p:spPr>
          <a:xfrm>
            <a:off x="9272711" y="5987018"/>
            <a:ext cx="1625766" cy="369332"/>
          </a:xfrm>
          <a:prstGeom prst="rect">
            <a:avLst/>
          </a:prstGeom>
        </p:spPr>
        <p:txBody>
          <a:bodyPr wrap="none">
            <a:spAutoFit/>
          </a:bodyPr>
          <a:lstStyle/>
          <a:p>
            <a:r>
              <a:rPr lang="en-GB" dirty="0"/>
              <a:t>@</a:t>
            </a:r>
            <a:r>
              <a:rPr lang="en-GB" dirty="0" err="1"/>
              <a:t>lanky_manky</a:t>
            </a:r>
            <a:endParaRPr lang="en-GB" dirty="0"/>
          </a:p>
        </p:txBody>
      </p:sp>
      <p:pic>
        <p:nvPicPr>
          <p:cNvPr id="9" name="Picture 8"/>
          <p:cNvPicPr>
            <a:picLocks noChangeAspect="1"/>
          </p:cNvPicPr>
          <p:nvPr/>
        </p:nvPicPr>
        <p:blipFill>
          <a:blip r:embed="rId4"/>
          <a:stretch>
            <a:fillRect/>
          </a:stretch>
        </p:blipFill>
        <p:spPr>
          <a:xfrm>
            <a:off x="8750261" y="5932334"/>
            <a:ext cx="522450" cy="522450"/>
          </a:xfrm>
          <a:prstGeom prst="rect">
            <a:avLst/>
          </a:prstGeom>
        </p:spPr>
      </p:pic>
    </p:spTree>
    <p:extLst>
      <p:ext uri="{BB962C8B-B14F-4D97-AF65-F5344CB8AC3E}">
        <p14:creationId xmlns:p14="http://schemas.microsoft.com/office/powerpoint/2010/main" val="3028712185"/>
      </p:ext>
    </p:extLst>
  </p:cSld>
  <p:clrMapOvr>
    <a:masterClrMapping/>
  </p:clrMapOvr>
  <mc:AlternateContent xmlns:mc="http://schemas.openxmlformats.org/markup-compatibility/2006" xmlns:p14="http://schemas.microsoft.com/office/powerpoint/2010/main">
    <mc:Choice Requires="p14">
      <p:transition spd="slow" p14:dur="2000" advTm="7324"/>
    </mc:Choice>
    <mc:Fallback xmlns="">
      <p:transition spd="slow" advTm="73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470" y="223813"/>
            <a:ext cx="8213491" cy="5875172"/>
          </a:xfrm>
          <a:prstGeom prst="rect">
            <a:avLst/>
          </a:prstGeom>
        </p:spPr>
      </p:pic>
      <p:sp>
        <p:nvSpPr>
          <p:cNvPr id="29" name="Rectangle 28"/>
          <p:cNvSpPr/>
          <p:nvPr/>
        </p:nvSpPr>
        <p:spPr>
          <a:xfrm flipV="1">
            <a:off x="8921014" y="3255231"/>
            <a:ext cx="1327202" cy="39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p:cNvSpPr>
            <a:spLocks noGrp="1"/>
          </p:cNvSpPr>
          <p:nvPr>
            <p:ph type="sldNum" sz="quarter" idx="12"/>
          </p:nvPr>
        </p:nvSpPr>
        <p:spPr/>
        <p:txBody>
          <a:bodyPr/>
          <a:lstStyle/>
          <a:p>
            <a:fld id="{EB43F5EA-83AC-47A7-B633-1E217C84ACEE}" type="slidenum">
              <a:rPr lang="en-GB" smtClean="0"/>
              <a:t>10</a:t>
            </a:fld>
            <a:endParaRPr lang="en-GB"/>
          </a:p>
        </p:txBody>
      </p:sp>
      <p:sp>
        <p:nvSpPr>
          <p:cNvPr id="7" name="TextBox 6"/>
          <p:cNvSpPr txBox="1"/>
          <p:nvPr/>
        </p:nvSpPr>
        <p:spPr>
          <a:xfrm>
            <a:off x="7808203" y="3651157"/>
            <a:ext cx="1828327" cy="523220"/>
          </a:xfrm>
          <a:prstGeom prst="rect">
            <a:avLst/>
          </a:prstGeom>
          <a:solidFill>
            <a:schemeClr val="bg1"/>
          </a:solidFill>
        </p:spPr>
        <p:txBody>
          <a:bodyPr wrap="square" rtlCol="0">
            <a:spAutoFit/>
          </a:bodyPr>
          <a:lstStyle/>
          <a:p>
            <a:pPr algn="ctr"/>
            <a:r>
              <a:rPr lang="en-GB" sz="1400" dirty="0">
                <a:solidFill>
                  <a:srgbClr val="FF5050"/>
                </a:solidFill>
              </a:rPr>
              <a:t>Mixing state prediction</a:t>
            </a:r>
          </a:p>
        </p:txBody>
      </p:sp>
      <p:sp>
        <p:nvSpPr>
          <p:cNvPr id="9" name="TextBox 8"/>
          <p:cNvSpPr txBox="1"/>
          <p:nvPr/>
        </p:nvSpPr>
        <p:spPr>
          <a:xfrm>
            <a:off x="8258926" y="223813"/>
            <a:ext cx="1831463" cy="307777"/>
          </a:xfrm>
          <a:prstGeom prst="rect">
            <a:avLst/>
          </a:prstGeom>
          <a:solidFill>
            <a:schemeClr val="bg1"/>
          </a:solidFill>
        </p:spPr>
        <p:txBody>
          <a:bodyPr wrap="none" rtlCol="0">
            <a:spAutoFit/>
          </a:bodyPr>
          <a:lstStyle/>
          <a:p>
            <a:r>
              <a:rPr lang="en-GB" sz="1400" dirty="0">
                <a:solidFill>
                  <a:srgbClr val="FF5050"/>
                </a:solidFill>
              </a:rPr>
              <a:t>Source apportionment</a:t>
            </a:r>
          </a:p>
        </p:txBody>
      </p:sp>
      <p:sp>
        <p:nvSpPr>
          <p:cNvPr id="10" name="TextBox 9"/>
          <p:cNvSpPr txBox="1"/>
          <p:nvPr/>
        </p:nvSpPr>
        <p:spPr>
          <a:xfrm>
            <a:off x="1159222" y="1972670"/>
            <a:ext cx="1923191" cy="307777"/>
          </a:xfrm>
          <a:prstGeom prst="rect">
            <a:avLst/>
          </a:prstGeom>
          <a:solidFill>
            <a:schemeClr val="bg1"/>
          </a:solidFill>
        </p:spPr>
        <p:txBody>
          <a:bodyPr wrap="square" rtlCol="0">
            <a:spAutoFit/>
          </a:bodyPr>
          <a:lstStyle/>
          <a:p>
            <a:r>
              <a:rPr lang="en-GB" sz="1400" dirty="0">
                <a:solidFill>
                  <a:srgbClr val="00B0F0"/>
                </a:solidFill>
              </a:rPr>
              <a:t>Source apportionment</a:t>
            </a:r>
          </a:p>
        </p:txBody>
      </p:sp>
      <p:sp>
        <p:nvSpPr>
          <p:cNvPr id="13" name="TextBox 12"/>
          <p:cNvSpPr txBox="1"/>
          <p:nvPr/>
        </p:nvSpPr>
        <p:spPr>
          <a:xfrm>
            <a:off x="8627654" y="845878"/>
            <a:ext cx="1959062" cy="307777"/>
          </a:xfrm>
          <a:prstGeom prst="rect">
            <a:avLst/>
          </a:prstGeom>
          <a:solidFill>
            <a:schemeClr val="bg1"/>
          </a:solidFill>
        </p:spPr>
        <p:txBody>
          <a:bodyPr wrap="none" rtlCol="0">
            <a:spAutoFit/>
          </a:bodyPr>
          <a:lstStyle/>
          <a:p>
            <a:r>
              <a:rPr lang="en-GB" sz="1400" dirty="0">
                <a:solidFill>
                  <a:srgbClr val="FF5050"/>
                </a:solidFill>
              </a:rPr>
              <a:t>Threat / Event detection</a:t>
            </a:r>
          </a:p>
        </p:txBody>
      </p:sp>
      <p:sp>
        <p:nvSpPr>
          <p:cNvPr id="14" name="TextBox 13"/>
          <p:cNvSpPr txBox="1"/>
          <p:nvPr/>
        </p:nvSpPr>
        <p:spPr>
          <a:xfrm>
            <a:off x="8931773" y="1896851"/>
            <a:ext cx="2704715" cy="307777"/>
          </a:xfrm>
          <a:prstGeom prst="rect">
            <a:avLst/>
          </a:prstGeom>
          <a:solidFill>
            <a:schemeClr val="bg1"/>
          </a:solidFill>
        </p:spPr>
        <p:txBody>
          <a:bodyPr wrap="none" rtlCol="0">
            <a:spAutoFit/>
          </a:bodyPr>
          <a:lstStyle/>
          <a:p>
            <a:r>
              <a:rPr lang="en-GB" sz="1400" dirty="0">
                <a:solidFill>
                  <a:srgbClr val="FF5050"/>
                </a:solidFill>
              </a:rPr>
              <a:t>Surrogate models / Error functions</a:t>
            </a:r>
          </a:p>
        </p:txBody>
      </p:sp>
      <p:sp>
        <p:nvSpPr>
          <p:cNvPr id="15" name="TextBox 14"/>
          <p:cNvSpPr txBox="1"/>
          <p:nvPr/>
        </p:nvSpPr>
        <p:spPr>
          <a:xfrm>
            <a:off x="9511913" y="2234451"/>
            <a:ext cx="1256916" cy="523220"/>
          </a:xfrm>
          <a:prstGeom prst="rect">
            <a:avLst/>
          </a:prstGeom>
          <a:solidFill>
            <a:schemeClr val="bg1"/>
          </a:solidFill>
        </p:spPr>
        <p:txBody>
          <a:bodyPr wrap="square" rtlCol="0">
            <a:spAutoFit/>
          </a:bodyPr>
          <a:lstStyle/>
          <a:p>
            <a:r>
              <a:rPr lang="en-GB" sz="1400" dirty="0">
                <a:solidFill>
                  <a:srgbClr val="FF5050"/>
                </a:solidFill>
              </a:rPr>
              <a:t>Property prediction</a:t>
            </a:r>
          </a:p>
        </p:txBody>
      </p:sp>
      <p:sp>
        <p:nvSpPr>
          <p:cNvPr id="16" name="TextBox 15"/>
          <p:cNvSpPr txBox="1"/>
          <p:nvPr/>
        </p:nvSpPr>
        <p:spPr>
          <a:xfrm>
            <a:off x="9487487" y="2899789"/>
            <a:ext cx="1746619" cy="523220"/>
          </a:xfrm>
          <a:prstGeom prst="rect">
            <a:avLst/>
          </a:prstGeom>
          <a:solidFill>
            <a:schemeClr val="bg1"/>
          </a:solidFill>
        </p:spPr>
        <p:txBody>
          <a:bodyPr wrap="square" rtlCol="0">
            <a:spAutoFit/>
          </a:bodyPr>
          <a:lstStyle/>
          <a:p>
            <a:r>
              <a:rPr lang="en-GB" sz="1400" dirty="0">
                <a:solidFill>
                  <a:srgbClr val="FF5050"/>
                </a:solidFill>
              </a:rPr>
              <a:t>Instrument response function</a:t>
            </a:r>
          </a:p>
        </p:txBody>
      </p:sp>
      <p:sp>
        <p:nvSpPr>
          <p:cNvPr id="17" name="TextBox 16"/>
          <p:cNvSpPr txBox="1"/>
          <p:nvPr/>
        </p:nvSpPr>
        <p:spPr>
          <a:xfrm>
            <a:off x="1849782" y="236339"/>
            <a:ext cx="2149371" cy="307777"/>
          </a:xfrm>
          <a:prstGeom prst="rect">
            <a:avLst/>
          </a:prstGeom>
          <a:solidFill>
            <a:schemeClr val="bg1"/>
          </a:solidFill>
        </p:spPr>
        <p:txBody>
          <a:bodyPr wrap="none" rtlCol="0">
            <a:spAutoFit/>
          </a:bodyPr>
          <a:lstStyle/>
          <a:p>
            <a:r>
              <a:rPr lang="en-GB" sz="1400" dirty="0">
                <a:solidFill>
                  <a:srgbClr val="00B0F0"/>
                </a:solidFill>
              </a:rPr>
              <a:t>Instrument miniaturisation</a:t>
            </a:r>
          </a:p>
        </p:txBody>
      </p:sp>
      <p:sp>
        <p:nvSpPr>
          <p:cNvPr id="20" name="TextBox 19"/>
          <p:cNvSpPr txBox="1"/>
          <p:nvPr/>
        </p:nvSpPr>
        <p:spPr>
          <a:xfrm>
            <a:off x="7085927" y="4378795"/>
            <a:ext cx="1718612" cy="307777"/>
          </a:xfrm>
          <a:prstGeom prst="rect">
            <a:avLst/>
          </a:prstGeom>
          <a:solidFill>
            <a:schemeClr val="bg1"/>
          </a:solidFill>
        </p:spPr>
        <p:txBody>
          <a:bodyPr wrap="none" rtlCol="0">
            <a:spAutoFit/>
          </a:bodyPr>
          <a:lstStyle/>
          <a:p>
            <a:r>
              <a:rPr lang="en-GB" sz="1400" i="1" dirty="0">
                <a:solidFill>
                  <a:srgbClr val="FF9900"/>
                </a:solidFill>
              </a:rPr>
              <a:t>Surface minimisation</a:t>
            </a:r>
          </a:p>
        </p:txBody>
      </p:sp>
      <p:sp>
        <p:nvSpPr>
          <p:cNvPr id="22" name="TextBox 21"/>
          <p:cNvSpPr txBox="1"/>
          <p:nvPr/>
        </p:nvSpPr>
        <p:spPr>
          <a:xfrm>
            <a:off x="5033279" y="123198"/>
            <a:ext cx="2222502" cy="523220"/>
          </a:xfrm>
          <a:prstGeom prst="rect">
            <a:avLst/>
          </a:prstGeom>
          <a:solidFill>
            <a:schemeClr val="bg1"/>
          </a:solidFill>
        </p:spPr>
        <p:txBody>
          <a:bodyPr wrap="square" rtlCol="0">
            <a:spAutoFit/>
          </a:bodyPr>
          <a:lstStyle/>
          <a:p>
            <a:pPr algn="ctr"/>
            <a:r>
              <a:rPr lang="en-GB" sz="1400" dirty="0">
                <a:solidFill>
                  <a:srgbClr val="7C8C74"/>
                </a:solidFill>
              </a:rPr>
              <a:t>Identify gaps in experimental data</a:t>
            </a:r>
          </a:p>
        </p:txBody>
      </p:sp>
      <p:sp>
        <p:nvSpPr>
          <p:cNvPr id="23" name="TextBox 22"/>
          <p:cNvSpPr txBox="1"/>
          <p:nvPr/>
        </p:nvSpPr>
        <p:spPr>
          <a:xfrm>
            <a:off x="7085927" y="5350933"/>
            <a:ext cx="2245249" cy="523220"/>
          </a:xfrm>
          <a:prstGeom prst="rect">
            <a:avLst/>
          </a:prstGeom>
          <a:solidFill>
            <a:schemeClr val="bg1"/>
          </a:solidFill>
        </p:spPr>
        <p:txBody>
          <a:bodyPr wrap="square" rtlCol="0">
            <a:spAutoFit/>
          </a:bodyPr>
          <a:lstStyle/>
          <a:p>
            <a:pPr algn="ctr"/>
            <a:r>
              <a:rPr lang="en-GB" sz="1400" i="1" dirty="0">
                <a:solidFill>
                  <a:srgbClr val="FF9900"/>
                </a:solidFill>
              </a:rPr>
              <a:t>Optimisation of experiment design</a:t>
            </a:r>
          </a:p>
        </p:txBody>
      </p:sp>
      <p:sp>
        <p:nvSpPr>
          <p:cNvPr id="26" name="TextBox 25"/>
          <p:cNvSpPr txBox="1"/>
          <p:nvPr/>
        </p:nvSpPr>
        <p:spPr>
          <a:xfrm>
            <a:off x="3770934" y="4364047"/>
            <a:ext cx="1366528" cy="523220"/>
          </a:xfrm>
          <a:prstGeom prst="rect">
            <a:avLst/>
          </a:prstGeom>
          <a:solidFill>
            <a:schemeClr val="bg1"/>
          </a:solidFill>
        </p:spPr>
        <p:txBody>
          <a:bodyPr wrap="none" rtlCol="0">
            <a:spAutoFit/>
          </a:bodyPr>
          <a:lstStyle/>
          <a:p>
            <a:pPr algn="ctr"/>
            <a:r>
              <a:rPr lang="en-GB" sz="1400" i="1" dirty="0">
                <a:solidFill>
                  <a:srgbClr val="FF9900"/>
                </a:solidFill>
              </a:rPr>
              <a:t>Model structure</a:t>
            </a:r>
          </a:p>
          <a:p>
            <a:pPr algn="ctr"/>
            <a:r>
              <a:rPr lang="en-GB" sz="1400" i="1" dirty="0">
                <a:solidFill>
                  <a:srgbClr val="FF9900"/>
                </a:solidFill>
              </a:rPr>
              <a:t>optimisation</a:t>
            </a:r>
          </a:p>
        </p:txBody>
      </p:sp>
      <p:sp>
        <p:nvSpPr>
          <p:cNvPr id="27" name="Rectangle 26"/>
          <p:cNvSpPr/>
          <p:nvPr/>
        </p:nvSpPr>
        <p:spPr>
          <a:xfrm>
            <a:off x="6675572" y="-513188"/>
            <a:ext cx="1132631" cy="241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9942646" y="5170514"/>
            <a:ext cx="789887" cy="388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7416099" y="2853622"/>
            <a:ext cx="908517" cy="593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rot="3201106">
            <a:off x="7993949" y="2977049"/>
            <a:ext cx="690427" cy="155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4384699" y="-908655"/>
            <a:ext cx="1329356" cy="568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p:cNvSpPr txBox="1"/>
          <p:nvPr/>
        </p:nvSpPr>
        <p:spPr>
          <a:xfrm>
            <a:off x="784091" y="2860907"/>
            <a:ext cx="1923191" cy="307777"/>
          </a:xfrm>
          <a:prstGeom prst="rect">
            <a:avLst/>
          </a:prstGeom>
          <a:solidFill>
            <a:schemeClr val="bg1"/>
          </a:solidFill>
        </p:spPr>
        <p:txBody>
          <a:bodyPr wrap="square" rtlCol="0">
            <a:spAutoFit/>
          </a:bodyPr>
          <a:lstStyle/>
          <a:p>
            <a:pPr algn="ctr"/>
            <a:r>
              <a:rPr lang="en-GB" sz="1400" dirty="0">
                <a:solidFill>
                  <a:srgbClr val="00B0F0"/>
                </a:solidFill>
              </a:rPr>
              <a:t>Outlier detection</a:t>
            </a:r>
          </a:p>
        </p:txBody>
      </p:sp>
      <p:sp>
        <p:nvSpPr>
          <p:cNvPr id="34" name="Left-Right Arrow 33"/>
          <p:cNvSpPr/>
          <p:nvPr/>
        </p:nvSpPr>
        <p:spPr>
          <a:xfrm>
            <a:off x="5012964" y="1393393"/>
            <a:ext cx="2222502" cy="628487"/>
          </a:xfrm>
          <a:prstGeom prst="leftRightArrow">
            <a:avLst/>
          </a:prstGeom>
          <a:gradFill flip="none" rotWithShape="1">
            <a:gsLst>
              <a:gs pos="0">
                <a:srgbClr val="00B0F0"/>
              </a:gs>
              <a:gs pos="100000">
                <a:srgbClr val="FF5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Semi-supervised</a:t>
            </a:r>
          </a:p>
        </p:txBody>
      </p:sp>
      <p:sp>
        <p:nvSpPr>
          <p:cNvPr id="18" name="TextBox 17"/>
          <p:cNvSpPr txBox="1"/>
          <p:nvPr/>
        </p:nvSpPr>
        <p:spPr>
          <a:xfrm>
            <a:off x="5335217" y="701286"/>
            <a:ext cx="1522783" cy="738664"/>
          </a:xfrm>
          <a:prstGeom prst="rect">
            <a:avLst/>
          </a:prstGeom>
          <a:solidFill>
            <a:schemeClr val="bg1"/>
          </a:solidFill>
        </p:spPr>
        <p:txBody>
          <a:bodyPr wrap="square" rtlCol="0">
            <a:spAutoFit/>
          </a:bodyPr>
          <a:lstStyle/>
          <a:p>
            <a:pPr algn="ctr"/>
            <a:r>
              <a:rPr lang="en-GB" sz="1400" dirty="0">
                <a:solidFill>
                  <a:srgbClr val="7C8C74"/>
                </a:solidFill>
              </a:rPr>
              <a:t>Rank most important features</a:t>
            </a:r>
          </a:p>
        </p:txBody>
      </p:sp>
      <p:sp>
        <p:nvSpPr>
          <p:cNvPr id="35" name="TextBox 34"/>
          <p:cNvSpPr txBox="1"/>
          <p:nvPr/>
        </p:nvSpPr>
        <p:spPr>
          <a:xfrm>
            <a:off x="1538594" y="742369"/>
            <a:ext cx="2085961" cy="523220"/>
          </a:xfrm>
          <a:prstGeom prst="rect">
            <a:avLst/>
          </a:prstGeom>
          <a:solidFill>
            <a:schemeClr val="bg1"/>
          </a:solidFill>
        </p:spPr>
        <p:txBody>
          <a:bodyPr wrap="square" rtlCol="0">
            <a:spAutoFit/>
          </a:bodyPr>
          <a:lstStyle/>
          <a:p>
            <a:pPr algn="ctr"/>
            <a:r>
              <a:rPr lang="en-GB" sz="1400" dirty="0">
                <a:solidFill>
                  <a:srgbClr val="00B0F0"/>
                </a:solidFill>
              </a:rPr>
              <a:t>High dimensional dataset visualisation</a:t>
            </a:r>
          </a:p>
        </p:txBody>
      </p:sp>
      <p:sp>
        <p:nvSpPr>
          <p:cNvPr id="36" name="TextBox 35"/>
          <p:cNvSpPr txBox="1"/>
          <p:nvPr/>
        </p:nvSpPr>
        <p:spPr>
          <a:xfrm>
            <a:off x="2892213" y="5350933"/>
            <a:ext cx="2245249" cy="307777"/>
          </a:xfrm>
          <a:prstGeom prst="rect">
            <a:avLst/>
          </a:prstGeom>
          <a:solidFill>
            <a:schemeClr val="bg1"/>
          </a:solidFill>
        </p:spPr>
        <p:txBody>
          <a:bodyPr wrap="square" rtlCol="0">
            <a:spAutoFit/>
          </a:bodyPr>
          <a:lstStyle/>
          <a:p>
            <a:pPr algn="ctr"/>
            <a:endParaRPr lang="en-GB" sz="1400" i="1" dirty="0">
              <a:solidFill>
                <a:srgbClr val="FF9900"/>
              </a:solidFill>
            </a:endParaRPr>
          </a:p>
        </p:txBody>
      </p:sp>
      <p:sp>
        <p:nvSpPr>
          <p:cNvPr id="2" name="Rectangle 1"/>
          <p:cNvSpPr/>
          <p:nvPr/>
        </p:nvSpPr>
        <p:spPr>
          <a:xfrm>
            <a:off x="5479919" y="5678596"/>
            <a:ext cx="1775862" cy="488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271312" y="5322529"/>
            <a:ext cx="2925628" cy="830997"/>
          </a:xfrm>
          <a:prstGeom prst="rect">
            <a:avLst/>
          </a:prstGeom>
          <a:noFill/>
        </p:spPr>
        <p:txBody>
          <a:bodyPr wrap="square" rtlCol="0">
            <a:spAutoFit/>
          </a:bodyPr>
          <a:lstStyle/>
          <a:p>
            <a:r>
              <a:rPr lang="en-GB" sz="2400" dirty="0">
                <a:latin typeface="+mj-lt"/>
              </a:rPr>
              <a:t>Evidence, or inferred, in published studies</a:t>
            </a:r>
          </a:p>
        </p:txBody>
      </p:sp>
      <p:sp>
        <p:nvSpPr>
          <p:cNvPr id="3" name="Rectangle 2"/>
          <p:cNvSpPr/>
          <p:nvPr/>
        </p:nvSpPr>
        <p:spPr>
          <a:xfrm rot="20349367">
            <a:off x="3451528" y="3059841"/>
            <a:ext cx="1212111" cy="885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p:cNvSpPr txBox="1"/>
          <p:nvPr/>
        </p:nvSpPr>
        <p:spPr>
          <a:xfrm>
            <a:off x="3947201" y="5739802"/>
            <a:ext cx="1711494" cy="523220"/>
          </a:xfrm>
          <a:prstGeom prst="rect">
            <a:avLst/>
          </a:prstGeom>
          <a:solidFill>
            <a:schemeClr val="bg1"/>
          </a:solidFill>
        </p:spPr>
        <p:txBody>
          <a:bodyPr wrap="none" rtlCol="0">
            <a:spAutoFit/>
          </a:bodyPr>
          <a:lstStyle/>
          <a:p>
            <a:pPr algn="ctr"/>
            <a:r>
              <a:rPr lang="en-GB" sz="1400" i="1" dirty="0">
                <a:solidFill>
                  <a:srgbClr val="FF9900"/>
                </a:solidFill>
              </a:rPr>
              <a:t>Particulate exposure </a:t>
            </a:r>
          </a:p>
          <a:p>
            <a:pPr algn="ctr"/>
            <a:r>
              <a:rPr lang="en-GB" sz="1400" i="1" dirty="0">
                <a:solidFill>
                  <a:srgbClr val="FF9900"/>
                </a:solidFill>
              </a:rPr>
              <a:t>reductions</a:t>
            </a:r>
          </a:p>
        </p:txBody>
      </p:sp>
    </p:spTree>
    <p:extLst>
      <p:ext uri="{BB962C8B-B14F-4D97-AF65-F5344CB8AC3E}">
        <p14:creationId xmlns:p14="http://schemas.microsoft.com/office/powerpoint/2010/main" val="350858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B43F5EA-83AC-47A7-B633-1E217C84ACEE}" type="slidenum">
              <a:rPr lang="en-GB" smtClean="0"/>
              <a:t>11</a:t>
            </a:fld>
            <a:endParaRPr lang="en-GB" dirty="0"/>
          </a:p>
        </p:txBody>
      </p:sp>
      <p:pic>
        <p:nvPicPr>
          <p:cNvPr id="8" name="Picture 7"/>
          <p:cNvPicPr>
            <a:picLocks noChangeAspect="1"/>
          </p:cNvPicPr>
          <p:nvPr/>
        </p:nvPicPr>
        <p:blipFill>
          <a:blip r:embed="rId2"/>
          <a:stretch>
            <a:fillRect/>
          </a:stretch>
        </p:blipFill>
        <p:spPr>
          <a:xfrm>
            <a:off x="3552974" y="1663843"/>
            <a:ext cx="5143500" cy="3571875"/>
          </a:xfrm>
          <a:prstGeom prst="rect">
            <a:avLst/>
          </a:prstGeom>
        </p:spPr>
      </p:pic>
      <p:sp>
        <p:nvSpPr>
          <p:cNvPr id="2" name="Rectangle 1"/>
          <p:cNvSpPr/>
          <p:nvPr/>
        </p:nvSpPr>
        <p:spPr>
          <a:xfrm>
            <a:off x="4098243" y="452644"/>
            <a:ext cx="3872855" cy="646331"/>
          </a:xfrm>
          <a:prstGeom prst="rect">
            <a:avLst/>
          </a:prstGeom>
        </p:spPr>
        <p:txBody>
          <a:bodyPr wrap="none">
            <a:spAutoFit/>
          </a:bodyPr>
          <a:lstStyle/>
          <a:p>
            <a:r>
              <a:rPr lang="en-US" sz="3600" dirty="0"/>
              <a:t>Data dependencies </a:t>
            </a:r>
          </a:p>
        </p:txBody>
      </p:sp>
      <p:pic>
        <p:nvPicPr>
          <p:cNvPr id="6" name="Picture 5">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spTree>
    <p:extLst>
      <p:ext uri="{BB962C8B-B14F-4D97-AF65-F5344CB8AC3E}">
        <p14:creationId xmlns:p14="http://schemas.microsoft.com/office/powerpoint/2010/main" val="1736308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01637" y="1206296"/>
            <a:ext cx="10896559" cy="707886"/>
          </a:xfrm>
          <a:prstGeom prst="rect">
            <a:avLst/>
          </a:prstGeom>
        </p:spPr>
        <p:txBody>
          <a:bodyPr wrap="square">
            <a:spAutoFit/>
          </a:bodyPr>
          <a:lstStyle/>
          <a:p>
            <a:r>
              <a:rPr lang="en-GB" sz="2000" i="1" dirty="0"/>
              <a:t>‘…It has been well established both across industry and academia that for a given problem, with large enough data, very different algorithms perform virtually the same…’</a:t>
            </a:r>
          </a:p>
        </p:txBody>
      </p:sp>
      <p:sp>
        <p:nvSpPr>
          <p:cNvPr id="14" name="TextBox 13"/>
          <p:cNvSpPr txBox="1"/>
          <p:nvPr/>
        </p:nvSpPr>
        <p:spPr>
          <a:xfrm>
            <a:off x="1502335" y="5118171"/>
            <a:ext cx="9057287" cy="1323439"/>
          </a:xfrm>
          <a:prstGeom prst="rect">
            <a:avLst/>
          </a:prstGeom>
          <a:noFill/>
        </p:spPr>
        <p:txBody>
          <a:bodyPr wrap="none" rtlCol="0">
            <a:spAutoFit/>
          </a:bodyPr>
          <a:lstStyle/>
          <a:p>
            <a:pPr algn="ctr"/>
            <a:r>
              <a:rPr lang="en-GB" sz="2000" dirty="0">
                <a:latin typeface="+mj-lt"/>
              </a:rPr>
              <a:t>More data enables us to try and minimise both bias and variance</a:t>
            </a:r>
          </a:p>
          <a:p>
            <a:pPr algn="ctr"/>
            <a:endParaRPr lang="en-GB" sz="2000" dirty="0">
              <a:latin typeface="+mj-lt"/>
            </a:endParaRPr>
          </a:p>
          <a:p>
            <a:pPr algn="ctr"/>
            <a:r>
              <a:rPr lang="en-GB" sz="2000" dirty="0">
                <a:latin typeface="+mj-lt"/>
              </a:rPr>
              <a:t>What if the cost of accessing new data is simply too expensive or not easily resourced?</a:t>
            </a:r>
          </a:p>
          <a:p>
            <a:pPr algn="ctr"/>
            <a:r>
              <a:rPr lang="en-US" sz="2000" dirty="0">
                <a:latin typeface="+mj-lt"/>
              </a:rPr>
              <a:t>What if I don’t have access to a massive GPU or lots of memory?</a:t>
            </a:r>
            <a:endParaRPr lang="en-GB" sz="2000" dirty="0">
              <a:latin typeface="+mj-lt"/>
            </a:endParaRPr>
          </a:p>
        </p:txBody>
      </p:sp>
      <p:sp>
        <p:nvSpPr>
          <p:cNvPr id="19" name="Slide Number Placeholder 18"/>
          <p:cNvSpPr>
            <a:spLocks noGrp="1"/>
          </p:cNvSpPr>
          <p:nvPr>
            <p:ph type="sldNum" sz="quarter" idx="12"/>
          </p:nvPr>
        </p:nvSpPr>
        <p:spPr/>
        <p:txBody>
          <a:bodyPr/>
          <a:lstStyle/>
          <a:p>
            <a:fld id="{EB43F5EA-83AC-47A7-B633-1E217C84ACEE}" type="slidenum">
              <a:rPr lang="en-GB" smtClean="0"/>
              <a:t>12</a:t>
            </a:fld>
            <a:endParaRPr lang="en-GB"/>
          </a:p>
        </p:txBody>
      </p:sp>
      <p:sp>
        <p:nvSpPr>
          <p:cNvPr id="10" name="TextBox 9"/>
          <p:cNvSpPr txBox="1"/>
          <p:nvPr/>
        </p:nvSpPr>
        <p:spPr>
          <a:xfrm>
            <a:off x="4283225" y="360805"/>
            <a:ext cx="3495509" cy="461665"/>
          </a:xfrm>
          <a:prstGeom prst="rect">
            <a:avLst/>
          </a:prstGeom>
          <a:noFill/>
        </p:spPr>
        <p:txBody>
          <a:bodyPr wrap="none" rtlCol="0">
            <a:spAutoFit/>
          </a:bodyPr>
          <a:lstStyle/>
          <a:p>
            <a:r>
              <a:rPr lang="en-GB" sz="2400" dirty="0">
                <a:latin typeface="+mj-lt"/>
              </a:rPr>
              <a:t>How much data do I need?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765" y="2147455"/>
            <a:ext cx="4290580" cy="2851974"/>
          </a:xfrm>
          <a:prstGeom prst="rect">
            <a:avLst/>
          </a:prstGeom>
        </p:spPr>
      </p:pic>
    </p:spTree>
    <p:extLst>
      <p:ext uri="{BB962C8B-B14F-4D97-AF65-F5344CB8AC3E}">
        <p14:creationId xmlns:p14="http://schemas.microsoft.com/office/powerpoint/2010/main" val="3184713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00767" y="1372057"/>
            <a:ext cx="9144000" cy="3895725"/>
          </a:xfrm>
          <a:prstGeom prst="rect">
            <a:avLst/>
          </a:prstGeom>
        </p:spPr>
      </p:pic>
      <p:sp>
        <p:nvSpPr>
          <p:cNvPr id="7" name="Rectangle 6"/>
          <p:cNvSpPr/>
          <p:nvPr/>
        </p:nvSpPr>
        <p:spPr>
          <a:xfrm>
            <a:off x="1500767" y="5194226"/>
            <a:ext cx="3402470" cy="276999"/>
          </a:xfrm>
          <a:prstGeom prst="rect">
            <a:avLst/>
          </a:prstGeom>
        </p:spPr>
        <p:txBody>
          <a:bodyPr wrap="none">
            <a:spAutoFit/>
          </a:bodyPr>
          <a:lstStyle/>
          <a:p>
            <a:r>
              <a:rPr lang="en-GB" sz="1200" dirty="0"/>
              <a:t>https://www.forbes.com/sites/gilpress/2016/03/23</a:t>
            </a:r>
          </a:p>
        </p:txBody>
      </p:sp>
      <p:sp>
        <p:nvSpPr>
          <p:cNvPr id="8" name="TextBox 7"/>
          <p:cNvSpPr txBox="1"/>
          <p:nvPr/>
        </p:nvSpPr>
        <p:spPr>
          <a:xfrm>
            <a:off x="2035125" y="1056972"/>
            <a:ext cx="8283101" cy="461665"/>
          </a:xfrm>
          <a:prstGeom prst="rect">
            <a:avLst/>
          </a:prstGeom>
          <a:noFill/>
        </p:spPr>
        <p:txBody>
          <a:bodyPr wrap="none" rtlCol="0">
            <a:spAutoFit/>
          </a:bodyPr>
          <a:lstStyle/>
          <a:p>
            <a:r>
              <a:rPr lang="en-GB" sz="2400" dirty="0">
                <a:latin typeface="+mj-lt"/>
              </a:rPr>
              <a:t>Data preparation takes up &gt;90% of the machine learning pipeline</a:t>
            </a:r>
          </a:p>
        </p:txBody>
      </p:sp>
      <p:sp>
        <p:nvSpPr>
          <p:cNvPr id="9" name="TextBox 8"/>
          <p:cNvSpPr txBox="1"/>
          <p:nvPr/>
        </p:nvSpPr>
        <p:spPr>
          <a:xfrm>
            <a:off x="1734374" y="5894685"/>
            <a:ext cx="9209509" cy="461665"/>
          </a:xfrm>
          <a:prstGeom prst="rect">
            <a:avLst/>
          </a:prstGeom>
          <a:noFill/>
        </p:spPr>
        <p:txBody>
          <a:bodyPr wrap="none" rtlCol="0">
            <a:spAutoFit/>
          </a:bodyPr>
          <a:lstStyle/>
          <a:p>
            <a:r>
              <a:rPr lang="en-GB" sz="2400" dirty="0">
                <a:latin typeface="+mj-lt"/>
              </a:rPr>
              <a:t>Domain expertise and calibration standards essential. Your jobs are safe!  </a:t>
            </a:r>
          </a:p>
        </p:txBody>
      </p:sp>
      <p:sp>
        <p:nvSpPr>
          <p:cNvPr id="10" name="Rectangle 9"/>
          <p:cNvSpPr/>
          <p:nvPr/>
        </p:nvSpPr>
        <p:spPr>
          <a:xfrm>
            <a:off x="5625393" y="4944638"/>
            <a:ext cx="6096000" cy="646331"/>
          </a:xfrm>
          <a:prstGeom prst="rect">
            <a:avLst/>
          </a:prstGeom>
        </p:spPr>
        <p:txBody>
          <a:bodyPr>
            <a:spAutoFit/>
          </a:bodyPr>
          <a:lstStyle/>
          <a:p>
            <a:r>
              <a:rPr lang="en-GB" i="1" dirty="0"/>
              <a:t>‘76% of data scientists view data preparation as the least enjoyable part of their work’</a:t>
            </a:r>
          </a:p>
        </p:txBody>
      </p:sp>
      <p:sp>
        <p:nvSpPr>
          <p:cNvPr id="12" name="Slide Number Placeholder 11"/>
          <p:cNvSpPr>
            <a:spLocks noGrp="1"/>
          </p:cNvSpPr>
          <p:nvPr>
            <p:ph type="sldNum" sz="quarter" idx="12"/>
          </p:nvPr>
        </p:nvSpPr>
        <p:spPr/>
        <p:txBody>
          <a:bodyPr/>
          <a:lstStyle/>
          <a:p>
            <a:fld id="{EB43F5EA-83AC-47A7-B633-1E217C84ACEE}" type="slidenum">
              <a:rPr lang="en-GB" smtClean="0"/>
              <a:t>13</a:t>
            </a:fld>
            <a:endParaRPr lang="en-GB"/>
          </a:p>
        </p:txBody>
      </p:sp>
    </p:spTree>
    <p:extLst>
      <p:ext uri="{BB962C8B-B14F-4D97-AF65-F5344CB8AC3E}">
        <p14:creationId xmlns:p14="http://schemas.microsoft.com/office/powerpoint/2010/main" val="109167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685" y="317249"/>
            <a:ext cx="11386457" cy="1938992"/>
          </a:xfrm>
          <a:prstGeom prst="rect">
            <a:avLst/>
          </a:prstGeom>
        </p:spPr>
        <p:txBody>
          <a:bodyPr wrap="square">
            <a:spAutoFit/>
          </a:bodyPr>
          <a:lstStyle/>
          <a:p>
            <a:pPr algn="ctr"/>
            <a:r>
              <a:rPr lang="en-US" sz="2400" dirty="0"/>
              <a:t>Features</a:t>
            </a:r>
          </a:p>
          <a:p>
            <a:pPr algn="ctr"/>
            <a:r>
              <a:rPr lang="en-GB" sz="2400" dirty="0">
                <a:latin typeface="+mj-lt"/>
              </a:rPr>
              <a:t>Feature engineering </a:t>
            </a:r>
          </a:p>
          <a:p>
            <a:pPr algn="ctr"/>
            <a:endParaRPr lang="en-GB" dirty="0">
              <a:latin typeface="+mj-lt"/>
            </a:endParaRPr>
          </a:p>
          <a:p>
            <a:pPr algn="ctr"/>
            <a:r>
              <a:rPr lang="en-GB" dirty="0">
                <a:latin typeface="+mj-lt"/>
              </a:rPr>
              <a:t>Using domain knowledge of the data to create features that make machine learning algorithms work. </a:t>
            </a:r>
          </a:p>
          <a:p>
            <a:pPr algn="ctr"/>
            <a:endParaRPr lang="en-GB" dirty="0">
              <a:latin typeface="+mj-lt"/>
            </a:endParaRPr>
          </a:p>
          <a:p>
            <a:pPr algn="ctr"/>
            <a:endParaRPr lang="en-GB" dirty="0">
              <a:latin typeface="+mj-lt"/>
            </a:endParaRPr>
          </a:p>
        </p:txBody>
      </p:sp>
      <p:sp>
        <p:nvSpPr>
          <p:cNvPr id="3" name="Rectangle 2"/>
          <p:cNvSpPr/>
          <p:nvPr/>
        </p:nvSpPr>
        <p:spPr>
          <a:xfrm>
            <a:off x="315685" y="5691778"/>
            <a:ext cx="11386457" cy="646331"/>
          </a:xfrm>
          <a:prstGeom prst="rect">
            <a:avLst/>
          </a:prstGeom>
          <a:solidFill>
            <a:schemeClr val="bg1">
              <a:lumMod val="95000"/>
            </a:schemeClr>
          </a:solidFill>
        </p:spPr>
        <p:txBody>
          <a:bodyPr wrap="square">
            <a:spAutoFit/>
          </a:bodyPr>
          <a:lstStyle/>
          <a:p>
            <a:r>
              <a:rPr lang="en-GB" i="1" dirty="0"/>
              <a:t>Coming up with features is difficult, time-consuming, requires expert knowledge. </a:t>
            </a:r>
            <a:r>
              <a:rPr lang="en-GB" b="1" i="1" dirty="0"/>
              <a:t>"Applied machine learning" is basically feature engineering</a:t>
            </a:r>
            <a:r>
              <a:rPr lang="en-GB" i="1" dirty="0"/>
              <a:t>. — Andrew Ng, Stanford University</a:t>
            </a:r>
          </a:p>
        </p:txBody>
      </p:sp>
      <p:sp>
        <p:nvSpPr>
          <p:cNvPr id="19" name="Slide Number Placeholder 18"/>
          <p:cNvSpPr>
            <a:spLocks noGrp="1"/>
          </p:cNvSpPr>
          <p:nvPr>
            <p:ph type="sldNum" sz="quarter" idx="12"/>
          </p:nvPr>
        </p:nvSpPr>
        <p:spPr/>
        <p:txBody>
          <a:bodyPr/>
          <a:lstStyle/>
          <a:p>
            <a:fld id="{EB43F5EA-83AC-47A7-B633-1E217C84ACEE}" type="slidenum">
              <a:rPr lang="en-GB" smtClean="0"/>
              <a:t>14</a:t>
            </a:fld>
            <a:endParaRPr lang="en-GB"/>
          </a:p>
        </p:txBody>
      </p:sp>
      <p:pic>
        <p:nvPicPr>
          <p:cNvPr id="5" name="Picture 4">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695" y="2057705"/>
            <a:ext cx="6537614" cy="2945518"/>
          </a:xfrm>
          <a:prstGeom prst="rect">
            <a:avLst/>
          </a:prstGeom>
        </p:spPr>
      </p:pic>
      <p:sp>
        <p:nvSpPr>
          <p:cNvPr id="6" name="TextBox 5"/>
          <p:cNvSpPr txBox="1"/>
          <p:nvPr/>
        </p:nvSpPr>
        <p:spPr>
          <a:xfrm>
            <a:off x="7620000" y="2053747"/>
            <a:ext cx="3733800" cy="2862322"/>
          </a:xfrm>
          <a:prstGeom prst="rect">
            <a:avLst/>
          </a:prstGeom>
          <a:noFill/>
        </p:spPr>
        <p:txBody>
          <a:bodyPr wrap="square" rtlCol="0">
            <a:spAutoFit/>
          </a:bodyPr>
          <a:lstStyle/>
          <a:p>
            <a:r>
              <a:rPr lang="en-US" dirty="0"/>
              <a:t>What do I need to predict PM2.5 ahead of time? </a:t>
            </a:r>
          </a:p>
          <a:p>
            <a:r>
              <a:rPr lang="en-US" dirty="0"/>
              <a:t>I have access to:</a:t>
            </a:r>
          </a:p>
          <a:p>
            <a:r>
              <a:rPr lang="en-US" dirty="0"/>
              <a:t> - Time series from one site</a:t>
            </a:r>
          </a:p>
          <a:p>
            <a:r>
              <a:rPr lang="en-US" dirty="0"/>
              <a:t> - Basic met data [pressure, temp, RH]</a:t>
            </a:r>
          </a:p>
          <a:p>
            <a:endParaRPr lang="en-US" dirty="0"/>
          </a:p>
          <a:p>
            <a:r>
              <a:rPr lang="en-US" dirty="0"/>
              <a:t>I could get access to:</a:t>
            </a:r>
          </a:p>
          <a:p>
            <a:r>
              <a:rPr lang="en-US" dirty="0"/>
              <a:t> - Boundary layer height</a:t>
            </a:r>
          </a:p>
          <a:p>
            <a:r>
              <a:rPr lang="en-US" dirty="0"/>
              <a:t> - NO2, O3,..</a:t>
            </a:r>
          </a:p>
          <a:p>
            <a:r>
              <a:rPr lang="en-US" dirty="0"/>
              <a:t> - land-use</a:t>
            </a:r>
            <a:endParaRPr lang="en-GB" dirty="0"/>
          </a:p>
        </p:txBody>
      </p:sp>
    </p:spTree>
    <p:extLst>
      <p:ext uri="{BB962C8B-B14F-4D97-AF65-F5344CB8AC3E}">
        <p14:creationId xmlns:p14="http://schemas.microsoft.com/office/powerpoint/2010/main" val="98981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685" y="317249"/>
            <a:ext cx="11386457" cy="738664"/>
          </a:xfrm>
          <a:prstGeom prst="rect">
            <a:avLst/>
          </a:prstGeom>
        </p:spPr>
        <p:txBody>
          <a:bodyPr wrap="square">
            <a:spAutoFit/>
          </a:bodyPr>
          <a:lstStyle/>
          <a:p>
            <a:pPr algn="ctr"/>
            <a:r>
              <a:rPr lang="en-GB" sz="2400" dirty="0">
                <a:latin typeface="+mj-lt"/>
              </a:rPr>
              <a:t>Using Interpretable algorithms</a:t>
            </a:r>
          </a:p>
          <a:p>
            <a:pPr algn="ctr"/>
            <a:r>
              <a:rPr lang="en-GB" dirty="0">
                <a:latin typeface="+mj-lt"/>
              </a:rPr>
              <a:t>Is the algorithm extracting relationships that make sense?  </a:t>
            </a:r>
          </a:p>
        </p:txBody>
      </p:sp>
      <p:sp>
        <p:nvSpPr>
          <p:cNvPr id="5" name="Rectangle 4"/>
          <p:cNvSpPr/>
          <p:nvPr/>
        </p:nvSpPr>
        <p:spPr>
          <a:xfrm>
            <a:off x="389163" y="5715495"/>
            <a:ext cx="11386457" cy="646331"/>
          </a:xfrm>
          <a:prstGeom prst="rect">
            <a:avLst/>
          </a:prstGeom>
          <a:solidFill>
            <a:schemeClr val="bg1">
              <a:lumMod val="95000"/>
            </a:schemeClr>
          </a:solidFill>
        </p:spPr>
        <p:txBody>
          <a:bodyPr wrap="square">
            <a:spAutoFit/>
          </a:bodyPr>
          <a:lstStyle/>
          <a:p>
            <a:r>
              <a:rPr lang="en-GB" i="1" dirty="0"/>
              <a:t>The easiest way to achieve interpretability is to use only a subset of algorithms that create interpretable models..[…]. – Christoph Molnar, https://christophm.github.io/interpretable-ml-book/</a:t>
            </a:r>
          </a:p>
        </p:txBody>
      </p:sp>
      <p:sp>
        <p:nvSpPr>
          <p:cNvPr id="7" name="Slide Number Placeholder 6"/>
          <p:cNvSpPr>
            <a:spLocks noGrp="1"/>
          </p:cNvSpPr>
          <p:nvPr>
            <p:ph type="sldNum" sz="quarter" idx="12"/>
          </p:nvPr>
        </p:nvSpPr>
        <p:spPr/>
        <p:txBody>
          <a:bodyPr/>
          <a:lstStyle/>
          <a:p>
            <a:fld id="{EB43F5EA-83AC-47A7-B633-1E217C84ACEE}" type="slidenum">
              <a:rPr lang="en-GB" smtClean="0"/>
              <a:t>15</a:t>
            </a:fld>
            <a:endParaRPr lang="en-GB"/>
          </a:p>
        </p:txBody>
      </p:sp>
      <p:pic>
        <p:nvPicPr>
          <p:cNvPr id="8" name="Picture 7"/>
          <p:cNvPicPr>
            <a:picLocks noChangeAspect="1"/>
          </p:cNvPicPr>
          <p:nvPr/>
        </p:nvPicPr>
        <p:blipFill>
          <a:blip r:embed="rId3"/>
          <a:stretch>
            <a:fillRect/>
          </a:stretch>
        </p:blipFill>
        <p:spPr>
          <a:xfrm>
            <a:off x="6253842" y="1886058"/>
            <a:ext cx="4974771" cy="3598891"/>
          </a:xfrm>
          <a:prstGeom prst="rect">
            <a:avLst/>
          </a:prstGeom>
        </p:spPr>
      </p:pic>
      <p:sp>
        <p:nvSpPr>
          <p:cNvPr id="9" name="Rectangle 8"/>
          <p:cNvSpPr/>
          <p:nvPr/>
        </p:nvSpPr>
        <p:spPr>
          <a:xfrm>
            <a:off x="6253842" y="1219008"/>
            <a:ext cx="5350329" cy="646331"/>
          </a:xfrm>
          <a:prstGeom prst="rect">
            <a:avLst/>
          </a:prstGeom>
        </p:spPr>
        <p:txBody>
          <a:bodyPr wrap="square">
            <a:spAutoFit/>
          </a:bodyPr>
          <a:lstStyle/>
          <a:p>
            <a:r>
              <a:rPr lang="en-GB" sz="1200" dirty="0"/>
              <a:t>Lamb, K. D.: </a:t>
            </a:r>
            <a:r>
              <a:rPr lang="en-GB" sz="1200" b="1" dirty="0"/>
              <a:t>Classification of iron oxide aerosols by a single particle soot photometer using supervised machine learning</a:t>
            </a:r>
            <a:r>
              <a:rPr lang="en-GB" sz="1200" dirty="0"/>
              <a:t>, Atmos. Meas. Tech. Discuss., https://doi.org/10.5194/amt-2019-106, in review, 2019. </a:t>
            </a:r>
          </a:p>
        </p:txBody>
      </p:sp>
      <p:pic>
        <p:nvPicPr>
          <p:cNvPr id="11" name="Picture 10"/>
          <p:cNvPicPr>
            <a:picLocks noChangeAspect="1"/>
          </p:cNvPicPr>
          <p:nvPr/>
        </p:nvPicPr>
        <p:blipFill>
          <a:blip r:embed="rId4"/>
          <a:stretch>
            <a:fillRect/>
          </a:stretch>
        </p:blipFill>
        <p:spPr>
          <a:xfrm>
            <a:off x="634093" y="2067049"/>
            <a:ext cx="5301342" cy="3174094"/>
          </a:xfrm>
          <a:prstGeom prst="rect">
            <a:avLst/>
          </a:prstGeom>
        </p:spPr>
      </p:pic>
      <p:sp>
        <p:nvSpPr>
          <p:cNvPr id="12" name="Rectangle 11"/>
          <p:cNvSpPr/>
          <p:nvPr/>
        </p:nvSpPr>
        <p:spPr>
          <a:xfrm>
            <a:off x="389163" y="1220929"/>
            <a:ext cx="5619750" cy="461665"/>
          </a:xfrm>
          <a:prstGeom prst="rect">
            <a:avLst/>
          </a:prstGeom>
        </p:spPr>
        <p:txBody>
          <a:bodyPr wrap="square">
            <a:spAutoFit/>
          </a:bodyPr>
          <a:lstStyle/>
          <a:p>
            <a:r>
              <a:rPr lang="en-GB" sz="1200" dirty="0"/>
              <a:t>Bryan N. Vu et al. </a:t>
            </a:r>
            <a:r>
              <a:rPr lang="en-GB" sz="1200" b="1" dirty="0"/>
              <a:t>Developing an Advanced PM2.5 Exposure Model in Lima</a:t>
            </a:r>
            <a:r>
              <a:rPr lang="en-GB" sz="1200" dirty="0"/>
              <a:t>, Peru. Remote Sens. 2019, 11(6), 641; https://doi.org/10.3390/rs11060641 </a:t>
            </a:r>
          </a:p>
        </p:txBody>
      </p:sp>
      <p:pic>
        <p:nvPicPr>
          <p:cNvPr id="10" name="Picture 9">
            <a:extLst>
              <a:ext uri="{FF2B5EF4-FFF2-40B4-BE49-F238E27FC236}">
                <a16:creationId xmlns:a16="http://schemas.microsoft.com/office/drawing/2014/main" id="{22AFAF13-30DF-174C-AC8B-1972EF433132}"/>
              </a:ext>
            </a:extLst>
          </p:cNvPr>
          <p:cNvPicPr>
            <a:picLocks noChangeAspect="1"/>
          </p:cNvPicPr>
          <p:nvPr/>
        </p:nvPicPr>
        <p:blipFill>
          <a:blip r:embed="rId5"/>
          <a:stretch>
            <a:fillRect/>
          </a:stretch>
        </p:blipFill>
        <p:spPr>
          <a:xfrm>
            <a:off x="0" y="0"/>
            <a:ext cx="2554014" cy="1083807"/>
          </a:xfrm>
          <a:prstGeom prst="rect">
            <a:avLst/>
          </a:prstGeom>
        </p:spPr>
      </p:pic>
    </p:spTree>
    <p:extLst>
      <p:ext uri="{BB962C8B-B14F-4D97-AF65-F5344CB8AC3E}">
        <p14:creationId xmlns:p14="http://schemas.microsoft.com/office/powerpoint/2010/main" val="1592949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5F75B3-373A-E041-AC40-2FC74DE83C6F}"/>
              </a:ext>
            </a:extLst>
          </p:cNvPr>
          <p:cNvSpPr/>
          <p:nvPr/>
        </p:nvSpPr>
        <p:spPr>
          <a:xfrm>
            <a:off x="-518218" y="1346404"/>
            <a:ext cx="1116435" cy="5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67" y="1765390"/>
            <a:ext cx="4677167" cy="2057953"/>
          </a:xfrm>
          <a:prstGeom prst="rect">
            <a:avLst/>
          </a:prstGeom>
        </p:spPr>
      </p:pic>
      <p:sp>
        <p:nvSpPr>
          <p:cNvPr id="13" name="Rectangle 12"/>
          <p:cNvSpPr/>
          <p:nvPr/>
        </p:nvSpPr>
        <p:spPr>
          <a:xfrm>
            <a:off x="315685" y="317249"/>
            <a:ext cx="11386457" cy="1477328"/>
          </a:xfrm>
          <a:prstGeom prst="rect">
            <a:avLst/>
          </a:prstGeom>
        </p:spPr>
        <p:txBody>
          <a:bodyPr wrap="square">
            <a:spAutoFit/>
          </a:bodyPr>
          <a:lstStyle/>
          <a:p>
            <a:pPr algn="ctr"/>
            <a:r>
              <a:rPr lang="en-GB" sz="2400" dirty="0">
                <a:latin typeface="+mj-lt"/>
              </a:rPr>
              <a:t>Fitting – testing </a:t>
            </a:r>
          </a:p>
          <a:p>
            <a:pPr algn="ctr"/>
            <a:r>
              <a:rPr lang="en-US" sz="2400" dirty="0">
                <a:latin typeface="+mj-lt"/>
              </a:rPr>
              <a:t>How do I stop my model overfitting?</a:t>
            </a:r>
          </a:p>
          <a:p>
            <a:pPr algn="ctr"/>
            <a:endParaRPr lang="en-US" sz="2400" dirty="0">
              <a:latin typeface="+mj-lt"/>
            </a:endParaRPr>
          </a:p>
          <a:p>
            <a:pPr algn="ctr"/>
            <a:endParaRPr lang="en-GB" dirty="0">
              <a:latin typeface="+mj-lt"/>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64" y="4433778"/>
            <a:ext cx="4660435" cy="2186195"/>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9075" y="4193056"/>
            <a:ext cx="3786716" cy="2426917"/>
          </a:xfrm>
          <a:prstGeom prst="rect">
            <a:avLst/>
          </a:prstGeom>
        </p:spPr>
      </p:pic>
      <p:sp>
        <p:nvSpPr>
          <p:cNvPr id="15" name="TextBox 14"/>
          <p:cNvSpPr txBox="1"/>
          <p:nvPr/>
        </p:nvSpPr>
        <p:spPr>
          <a:xfrm>
            <a:off x="437964" y="1299814"/>
            <a:ext cx="4879093" cy="307777"/>
          </a:xfrm>
          <a:prstGeom prst="rect">
            <a:avLst/>
          </a:prstGeom>
          <a:noFill/>
        </p:spPr>
        <p:txBody>
          <a:bodyPr wrap="none" rtlCol="0">
            <a:spAutoFit/>
          </a:bodyPr>
          <a:lstStyle/>
          <a:p>
            <a:r>
              <a:rPr lang="en-US" sz="1400" dirty="0"/>
              <a:t>I want to evaluate how good my model is on data it hasn’t seen…</a:t>
            </a:r>
            <a:endParaRPr lang="en-GB" sz="1400" dirty="0"/>
          </a:p>
        </p:txBody>
      </p:sp>
      <p:sp>
        <p:nvSpPr>
          <p:cNvPr id="16" name="TextBox 15"/>
          <p:cNvSpPr txBox="1"/>
          <p:nvPr/>
        </p:nvSpPr>
        <p:spPr>
          <a:xfrm>
            <a:off x="1479078" y="4126001"/>
            <a:ext cx="2578206" cy="307777"/>
          </a:xfrm>
          <a:prstGeom prst="rect">
            <a:avLst/>
          </a:prstGeom>
          <a:noFill/>
        </p:spPr>
        <p:txBody>
          <a:bodyPr wrap="none" rtlCol="0">
            <a:spAutoFit/>
          </a:bodyPr>
          <a:lstStyle/>
          <a:p>
            <a:r>
              <a:rPr lang="en-US" sz="1400" dirty="0"/>
              <a:t>I want to predict ahead of time…</a:t>
            </a:r>
            <a:endParaRPr lang="en-GB" sz="1400" dirty="0"/>
          </a:p>
        </p:txBody>
      </p:sp>
      <p:sp>
        <p:nvSpPr>
          <p:cNvPr id="17" name="TextBox 16"/>
          <p:cNvSpPr txBox="1"/>
          <p:nvPr/>
        </p:nvSpPr>
        <p:spPr>
          <a:xfrm>
            <a:off x="7371096" y="3841375"/>
            <a:ext cx="2768065" cy="307777"/>
          </a:xfrm>
          <a:prstGeom prst="rect">
            <a:avLst/>
          </a:prstGeom>
          <a:noFill/>
        </p:spPr>
        <p:txBody>
          <a:bodyPr wrap="none" rtlCol="0">
            <a:spAutoFit/>
          </a:bodyPr>
          <a:lstStyle/>
          <a:p>
            <a:r>
              <a:rPr lang="en-US" sz="1400" dirty="0"/>
              <a:t>My data has imbalanced classes……</a:t>
            </a:r>
            <a:endParaRPr lang="en-GB" sz="1400" dirty="0"/>
          </a:p>
        </p:txBody>
      </p:sp>
      <p:pic>
        <p:nvPicPr>
          <p:cNvPr id="18" name="Picture 17">
            <a:extLst>
              <a:ext uri="{FF2B5EF4-FFF2-40B4-BE49-F238E27FC236}">
                <a16:creationId xmlns:a16="http://schemas.microsoft.com/office/drawing/2014/main" id="{22AFAF13-30DF-174C-AC8B-1972EF433132}"/>
              </a:ext>
            </a:extLst>
          </p:cNvPr>
          <p:cNvPicPr>
            <a:picLocks noChangeAspect="1"/>
          </p:cNvPicPr>
          <p:nvPr/>
        </p:nvPicPr>
        <p:blipFill>
          <a:blip r:embed="rId6"/>
          <a:stretch>
            <a:fillRect/>
          </a:stretch>
        </p:blipFill>
        <p:spPr>
          <a:xfrm>
            <a:off x="0" y="0"/>
            <a:ext cx="2554014" cy="1083807"/>
          </a:xfrm>
          <a:prstGeom prst="rect">
            <a:avLst/>
          </a:prstGeom>
        </p:spPr>
      </p:pic>
      <p:sp>
        <p:nvSpPr>
          <p:cNvPr id="19" name="TextBox 18"/>
          <p:cNvSpPr txBox="1"/>
          <p:nvPr/>
        </p:nvSpPr>
        <p:spPr>
          <a:xfrm>
            <a:off x="7219075" y="1742494"/>
            <a:ext cx="4049147" cy="1477328"/>
          </a:xfrm>
          <a:prstGeom prst="rect">
            <a:avLst/>
          </a:prstGeom>
          <a:noFill/>
        </p:spPr>
        <p:txBody>
          <a:bodyPr wrap="square" rtlCol="0">
            <a:spAutoFit/>
          </a:bodyPr>
          <a:lstStyle/>
          <a:p>
            <a:r>
              <a:rPr lang="en-US" dirty="0"/>
              <a:t>There are functions in popular ML package's that enable the user to specify</a:t>
            </a:r>
          </a:p>
          <a:p>
            <a:r>
              <a:rPr lang="en-US" dirty="0"/>
              <a:t> - How many folds</a:t>
            </a:r>
          </a:p>
          <a:p>
            <a:r>
              <a:rPr lang="en-US" dirty="0"/>
              <a:t> - </a:t>
            </a:r>
            <a:r>
              <a:rPr lang="en-US" dirty="0" err="1"/>
              <a:t>test:train:validation</a:t>
            </a:r>
            <a:r>
              <a:rPr lang="en-US" dirty="0"/>
              <a:t> split</a:t>
            </a:r>
          </a:p>
          <a:p>
            <a:r>
              <a:rPr lang="en-US" dirty="0"/>
              <a:t> - level of stratification  </a:t>
            </a:r>
            <a:endParaRPr lang="en-GB" dirty="0"/>
          </a:p>
        </p:txBody>
      </p:sp>
    </p:spTree>
    <p:extLst>
      <p:ext uri="{BB962C8B-B14F-4D97-AF65-F5344CB8AC3E}">
        <p14:creationId xmlns:p14="http://schemas.microsoft.com/office/powerpoint/2010/main" val="324534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17</a:t>
            </a:fld>
            <a:endParaRPr lang="en-GB"/>
          </a:p>
        </p:txBody>
      </p:sp>
      <p:pic>
        <p:nvPicPr>
          <p:cNvPr id="5" name="Picture 4">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sp>
        <p:nvSpPr>
          <p:cNvPr id="6" name="Rectangle 5"/>
          <p:cNvSpPr/>
          <p:nvPr/>
        </p:nvSpPr>
        <p:spPr>
          <a:xfrm>
            <a:off x="260267" y="529809"/>
            <a:ext cx="11386457" cy="1107996"/>
          </a:xfrm>
          <a:prstGeom prst="rect">
            <a:avLst/>
          </a:prstGeom>
        </p:spPr>
        <p:txBody>
          <a:bodyPr wrap="square">
            <a:spAutoFit/>
          </a:bodyPr>
          <a:lstStyle/>
          <a:p>
            <a:pPr algn="ctr"/>
            <a:r>
              <a:rPr lang="en-US" sz="2400" dirty="0">
                <a:latin typeface="+mj-lt"/>
              </a:rPr>
              <a:t>Neural networks</a:t>
            </a:r>
          </a:p>
          <a:p>
            <a:pPr algn="ctr"/>
            <a:endParaRPr lang="en-US" sz="2400" dirty="0">
              <a:latin typeface="+mj-lt"/>
            </a:endParaRPr>
          </a:p>
          <a:p>
            <a:pPr algn="ctr"/>
            <a:endParaRPr lang="en-GB" dirty="0">
              <a:latin typeface="+mj-lt"/>
            </a:endParaRPr>
          </a:p>
        </p:txBody>
      </p:sp>
      <p:sp>
        <p:nvSpPr>
          <p:cNvPr id="7" name="Rectangle 6"/>
          <p:cNvSpPr/>
          <p:nvPr/>
        </p:nvSpPr>
        <p:spPr>
          <a:xfrm>
            <a:off x="1219198" y="1275062"/>
            <a:ext cx="11334997" cy="338554"/>
          </a:xfrm>
          <a:prstGeom prst="rect">
            <a:avLst/>
          </a:prstGeom>
        </p:spPr>
        <p:txBody>
          <a:bodyPr wrap="square">
            <a:spAutoFit/>
          </a:bodyPr>
          <a:lstStyle/>
          <a:p>
            <a:r>
              <a:rPr lang="en-US" sz="1600" dirty="0"/>
              <a:t>name and structure are inspired by the human brain, mimicking the way that biological neurons signal to one another.</a:t>
            </a:r>
            <a:endParaRPr lang="en-GB" sz="1600"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244" y="1996543"/>
            <a:ext cx="7358288" cy="400106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59" y="1996543"/>
            <a:ext cx="3759468" cy="2367072"/>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9259" y="4470970"/>
            <a:ext cx="3538358" cy="1778025"/>
          </a:xfrm>
          <a:prstGeom prst="rect">
            <a:avLst/>
          </a:prstGeom>
        </p:spPr>
      </p:pic>
    </p:spTree>
    <p:extLst>
      <p:ext uri="{BB962C8B-B14F-4D97-AF65-F5344CB8AC3E}">
        <p14:creationId xmlns:p14="http://schemas.microsoft.com/office/powerpoint/2010/main" val="55171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18</a:t>
            </a:fld>
            <a:endParaRPr lang="en-GB"/>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3F5EA-83AC-47A7-B633-1E217C84ACEE}" type="slidenum">
              <a:rPr lang="en-GB" smtClean="0"/>
              <a:pPr/>
              <a:t>18</a:t>
            </a:fld>
            <a:endParaRPr lang="en-GB"/>
          </a:p>
        </p:txBody>
      </p:sp>
      <p:pic>
        <p:nvPicPr>
          <p:cNvPr id="6" name="Picture 5">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sp>
        <p:nvSpPr>
          <p:cNvPr id="7" name="Rectangle 6"/>
          <p:cNvSpPr/>
          <p:nvPr/>
        </p:nvSpPr>
        <p:spPr>
          <a:xfrm>
            <a:off x="260267" y="529809"/>
            <a:ext cx="11386457" cy="1107996"/>
          </a:xfrm>
          <a:prstGeom prst="rect">
            <a:avLst/>
          </a:prstGeom>
        </p:spPr>
        <p:txBody>
          <a:bodyPr wrap="square">
            <a:spAutoFit/>
          </a:bodyPr>
          <a:lstStyle/>
          <a:p>
            <a:pPr algn="ctr"/>
            <a:r>
              <a:rPr lang="en-US" sz="2400" dirty="0">
                <a:latin typeface="+mj-lt"/>
              </a:rPr>
              <a:t>Neural networks</a:t>
            </a:r>
          </a:p>
          <a:p>
            <a:pPr algn="ctr"/>
            <a:endParaRPr lang="en-US" sz="2400" dirty="0">
              <a:latin typeface="+mj-lt"/>
            </a:endParaRPr>
          </a:p>
          <a:p>
            <a:pPr algn="ctr"/>
            <a:endParaRPr lang="en-GB" dirty="0">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244" y="1996543"/>
            <a:ext cx="7358288" cy="400106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9259" y="1996543"/>
            <a:ext cx="3759468" cy="236707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9259" y="4470970"/>
            <a:ext cx="3538358" cy="1778025"/>
          </a:xfrm>
          <a:prstGeom prst="rect">
            <a:avLst/>
          </a:prstGeom>
        </p:spPr>
      </p:pic>
      <p:sp>
        <p:nvSpPr>
          <p:cNvPr id="11" name="TextBox 10"/>
          <p:cNvSpPr txBox="1"/>
          <p:nvPr/>
        </p:nvSpPr>
        <p:spPr>
          <a:xfrm>
            <a:off x="424373" y="1891837"/>
            <a:ext cx="7280030" cy="4801314"/>
          </a:xfrm>
          <a:prstGeom prst="rect">
            <a:avLst/>
          </a:prstGeom>
          <a:solidFill>
            <a:srgbClr val="FFFF00"/>
          </a:solidFill>
        </p:spPr>
        <p:txBody>
          <a:bodyPr wrap="square" rtlCol="0">
            <a:spAutoFit/>
          </a:bodyPr>
          <a:lstStyle/>
          <a:p>
            <a:r>
              <a:rPr lang="en-US" dirty="0"/>
              <a:t>As you build your network you need to think/ask</a:t>
            </a:r>
          </a:p>
          <a:p>
            <a:endParaRPr lang="en-US" dirty="0"/>
          </a:p>
          <a:p>
            <a:r>
              <a:rPr lang="en-US" dirty="0"/>
              <a:t>How many layers do I need?</a:t>
            </a:r>
          </a:p>
          <a:p>
            <a:r>
              <a:rPr lang="en-US" dirty="0"/>
              <a:t>How many nodes?</a:t>
            </a:r>
          </a:p>
          <a:p>
            <a:r>
              <a:rPr lang="en-US" dirty="0"/>
              <a:t>Are all nodes connected?</a:t>
            </a:r>
          </a:p>
          <a:p>
            <a:r>
              <a:rPr lang="en-US" dirty="0"/>
              <a:t>What is the most appropriate activation function?</a:t>
            </a:r>
          </a:p>
          <a:p>
            <a:r>
              <a:rPr lang="en-US" dirty="0"/>
              <a:t>How do I define performance?</a:t>
            </a:r>
          </a:p>
          <a:p>
            <a:r>
              <a:rPr lang="en-US" dirty="0"/>
              <a:t> - there are multiple loss functions [mean squared error, binary cross entropy…]</a:t>
            </a:r>
          </a:p>
          <a:p>
            <a:endParaRPr lang="en-US" dirty="0"/>
          </a:p>
          <a:p>
            <a:r>
              <a:rPr lang="en-US" dirty="0"/>
              <a:t>What happens when I modify my input data? Does that improve model performance?</a:t>
            </a:r>
          </a:p>
          <a:p>
            <a:endParaRPr lang="en-US" dirty="0"/>
          </a:p>
          <a:p>
            <a:r>
              <a:rPr lang="en-US" dirty="0"/>
              <a:t>There are ways to do all of the above. Best way is to start ‘something’</a:t>
            </a:r>
          </a:p>
          <a:p>
            <a:r>
              <a:rPr lang="en-US" dirty="0"/>
              <a:t> - I will provide code on a toy example</a:t>
            </a:r>
          </a:p>
          <a:p>
            <a:endParaRPr lang="en-US" dirty="0"/>
          </a:p>
          <a:p>
            <a:endParaRPr lang="en-GB" dirty="0"/>
          </a:p>
        </p:txBody>
      </p:sp>
    </p:spTree>
    <p:extLst>
      <p:ext uri="{BB962C8B-B14F-4D97-AF65-F5344CB8AC3E}">
        <p14:creationId xmlns:p14="http://schemas.microsoft.com/office/powerpoint/2010/main" val="216506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7040" y="80557"/>
            <a:ext cx="10515600" cy="1325563"/>
          </a:xfrm>
        </p:spPr>
        <p:txBody>
          <a:bodyPr>
            <a:normAutofit/>
          </a:bodyPr>
          <a:lstStyle/>
          <a:p>
            <a:r>
              <a:rPr lang="en-US" sz="2400" dirty="0"/>
              <a:t>Todays exercises</a:t>
            </a:r>
          </a:p>
        </p:txBody>
      </p:sp>
      <p:sp>
        <p:nvSpPr>
          <p:cNvPr id="4" name="Slide Number Placeholder 3"/>
          <p:cNvSpPr>
            <a:spLocks noGrp="1"/>
          </p:cNvSpPr>
          <p:nvPr>
            <p:ph type="sldNum" sz="quarter" idx="12"/>
          </p:nvPr>
        </p:nvSpPr>
        <p:spPr/>
        <p:txBody>
          <a:bodyPr/>
          <a:lstStyle/>
          <a:p>
            <a:fld id="{EB43F5EA-83AC-47A7-B633-1E217C84ACEE}" type="slidenum">
              <a:rPr lang="en-GB" smtClean="0"/>
              <a:t>19</a:t>
            </a:fld>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771" y="3533383"/>
            <a:ext cx="3969388" cy="2625643"/>
          </a:xfrm>
          <a:prstGeom prst="rect">
            <a:avLst/>
          </a:prstGeom>
        </p:spPr>
      </p:pic>
      <p:sp>
        <p:nvSpPr>
          <p:cNvPr id="6" name="Oval 5"/>
          <p:cNvSpPr/>
          <p:nvPr/>
        </p:nvSpPr>
        <p:spPr>
          <a:xfrm>
            <a:off x="1275971" y="17272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628141" y="1452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657602" y="15441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900160" y="13700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648550" y="1574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10750171" y="130094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2025666" y="159494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2315276" y="1889760"/>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4161821" y="1495584"/>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4541798" y="1850054"/>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3777784" y="174892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6545580" y="1333257"/>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859847" y="181846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156877" y="1566508"/>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8474725" y="193022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0213681" y="1435379"/>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4161821" y="2234843"/>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6423333" y="1737003"/>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7400449" y="1838148"/>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997530" y="1494642"/>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7838994" y="1581212"/>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8518571" y="1535281"/>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p:cNvCxnSpPr/>
          <p:nvPr/>
        </p:nvCxnSpPr>
        <p:spPr>
          <a:xfrm>
            <a:off x="1361440" y="2814320"/>
            <a:ext cx="99373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Left-Right-Up Arrow 35"/>
          <p:cNvSpPr/>
          <p:nvPr/>
        </p:nvSpPr>
        <p:spPr>
          <a:xfrm>
            <a:off x="5467220" y="2346960"/>
            <a:ext cx="926078" cy="208280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utoShape 4" descr="data:image/png;base64,iVBORw0KGgoAAAANSUhEUgAAAUwAAAK9CAYAAABPSFV+AAAAOXRFWHRTb2Z0d2FyZQBNYXRwbG90bGliIHZlcnNpb24zLjMuMSwgaHR0cHM6Ly9tYXRwbG90bGliLm9yZy/d3fzzAAAACXBIWXMAAAsTAAALEwEAmpwYAAAtXklEQVR4nO3de5Bc5Xnn8d/Tc9HofkEXFElYmCjG2AFMtJgUToJNcIDdDaQqzhrvxoqXrJZak3Uq2dqQbFWy2a2tYsuba4WYaG2CXHFsk/iC4sXGlCrEcRJswCbcsYQAITTW/a7RjGb62T/6YA/jOc95+2jOdM+c76eqa7r7PX3O2z09zzzvOc95j7m7AADFGp3uAADMFARMAEhEwASARARMAEhEwASARARMAEhEwAQwK5nZPWa238yezmk3M/tjM9tpZk+a2RVF6yRgApit7pV0fdB+g6QN2W2zpI8VrZCACWBWcvevSTocLHKTpE96yyOSlpjZ6midvVPZwar024DPtfmd7gbQFY774YPuvqKTffiZd8/3Q4fHOtkFPf7k8DOSzox7aou7b2ljFWskvTru8Z7sucG8F8yIgDnX5uuqgRs73Q2gK3x16C9e6XQfDh0e0zcfvKCjfehZveOMu288h1XYJM+F54ozJAdQV3skrRv3eK2kvdELCJgA6mqbpA9mR8uvknTM3XOH49IMGZID6C4uqalmp7sRMrNPS7pG0nIz2yPpdyT1SZK73y3pAUk3Stop6bSkDxWtk4AJYFZy91sK2l3Sh9tZJwETQAmuMe/uDLMK7MMEgEQETABIxJAcQNtaB33qd3kbMkwASESGCaCUbi8rqgIZJgAkImACQCKG5ADa5nKNOQd9AAA5yDABlEJZEQAgFwETABIxJAfQNpc0xpAcAJCHDBNAKRz0AQDkImACQCKG5ADa5hJn+gAA8pFhAiilfpO7kWECQDICJgAkYkgOoG0u50wfAEA+AiYAJGJIDqB9Lo3Vb0ROhgkAqcgwAbTNRR0mACBAwASARAzJAZRgGpN1uhPTjgwTABKRYQJom0tqUlYEAMhDwASARAzJAZTCQR8AQC4yTABtc5FhAgACBEwASMSQHEApTWdIDgDIQYYJoG0c9AEAhAiYAJCIITmAtrlMYzXMt+r3jgGgJDJMAKVQVgQAyEXABIBEDMkBtI06TABAiIAJAIkYkgMowTTm9cu36veOAaAkMkwAbXNJzRrmW/V7xwBQEgETABIxJAdQCnWYAIBcZJgA2uZOWREAIEDABIBEDMkBlNLkoA8AIA8ZJoC2taZ3q1++Vb93DAAlETABIFFlQ3Ize4ukz4576s2SflvSJ7Pn10t6WdIvuPuRqvoBoArUYU4pd3/B3S9398sl/Zik05K+IOkOSdvdfYOk7dljAOh603XQ51pJL7r7K2Z2k6Rrsue3SnpY0m9MUz8ATAGmd6vW+yV9Oru/yt0HJSn7uXKyF5jZZjN7zMweG9HwNHUTAPJVHjDNrF/Sz0r6q3Ze5+5b3H2ju2/s15xqOgcAbZiOIfkNkr7l7vuyx/vMbLW7D5rZakn7p6EPAKbYmHOmTxVu0feH45K0TdKm7P4mSfdPQx8A4JxVGjDNbJ6k6yR9ftzTd0q6zsx2ZG13VtkHAJgqlQ7J3f20pPMmPHdIraPmAGYol3FqJAAgH5NvACilyZk+AIA8BEwASMSQHEDbmA8TABAiwwTQNpdxpg8AIB8BEwASMSQHUArzYQIAcpFhAmibu7imDwAgHwETABIxJAdQgqkp6jABADnIMAG0zcVBHwBAgIAJAIkYkgMohendAAC5yDABtM1lajK9GwAgDwETABIxJAdQCgd9AAC5CJgAkIghOYC2uaQmp0YCAPKQYQIowTRWw+ndCJiYNu4etpvV7w8QMwtDcgBIRIYJoG0c9AEAhMgwAZRSx4M+ZJgAkIiACQCJGJIDaJu71fKgDwET06Yxb17Y7kND09QToBwCJoBSuMwuAMwSZna9mb1gZjvN7I5J2heb2d+Y2T+b2TNm9qGidRIwAcw6ZtYj6S5JN0i6RNItZnbJhMU+LOlZd79M0jWSfs/M+qP1MiQH0DaX1OzuOswrJe10912SZGafkXSTpGfHLeOSFlprEoMFkg5LGo1WSoYJYKZabmaPjbttHte2RtKr4x7vyZ4b708kvVXSXklPSfqIuzejDZJhAijBuuGgz0F335jTNln6O3G6rJ+R9ISk90i6SNJDZvb37n48b4Mdf8cAUIE9ktaNe7xWrUxyvA9J+ry37JT0kqSLo5USMAHMRo9K2mBmF2YHct4vaduEZXZLulaSzGyVpLdI2hWtlCF5qkbB/5ZmuOujK/hYQR8b8U78c57gt4f/z7NFa3q37j3o4+6jZna7pAcl9Ui6x92fMbPbsva7Jf1PSfea2VNqDeF/w90PRuslYAKYldz9AUkPTHju7nH390p6bzvrJGACKGWshnv06veOAaAkAiYAJGJIDqBtLuvqgz5VIcMEgEQETABIxJA8kY+Nhe1FNYruE8/Kau/1U6ExdyBsL+pjobNn4/aRgvYEna4lLdq+1ajWtFnDfKt+7xgASiLDBNA2d2mMgz4AgDwETABIxJAcQCnUYQIAcpFhAmhb60yf+uVbBMxEjQXzw3Y/dTp+/Zw58etHRtru0xv09RUu4ut/KGy34fD6T9K+A/H6C8osfbRg/QkaSxbHC5yNP0c/M3xu21+8MF7/yVPntH50t/r9iwCAksgwAZQy1t2X2a0EGSYAJCLDBNC2br+mT1XIMAEgEQETABIxJAdQAnWYs9aUzEW5bEm8jeMn420UzNM4HUYXxfNhNkbjuR4br8Q1jEVzRTbefEH8+l27w3ZJ0uIF8Tr27itexzmwuXPj7VOHOatVGjDNbImkj0t6u1r7if+9pBckfVbSekkvS/oFdz9SZT8ATL0mZUVT7o8kfcXdL5Z0maTnJN0habu7b5C0PXsMAF2vsoBpZosk/aSkT0iSu4+4+1FJN0nami22VdLNVfUBAKZSlUPyN0s6IOnPzewySY9L+oikVe4+KEnuPmhmKyd7sZltlrRZkgYsPo8bwPRixvWp1yvpCkkfc/d3SDqlNobf7r7F3Te6+8Z+xRNXAMB0qDJg7pG0x92/kT3+a7UC6D4zWy1J2c/9FfYBAKZMZUNyd/+umb1qZm9x9xckXSvp2ey2SdKd2c/7q+oDgOpQhzn1fkXSp8ysX9IuSR9SK6u9z8xulbRb0vsq7oMa8+aF7c2E2jnrj+ebLJynsRlf1/xc2UBcYylJPcNxHxonz8QrWLwo7kPBdcdHl8Q1jD3x1lvbKLou+Zrzw2Z/dW/cXlCz60NDcXtR/1Sva5fPNpUGTHd/QtLGSZqurXK7AKrVmnGdgz4AgBwETABIVItzyQFMPU6NBADkIsME0DZmXAcAhOqRYXrBPI3z4/pASVJBjWFRnaafOLfrYRfxMwU1lJIaR+I5O33fwbj94vVhuw3Fn1Gj6LrnCZoF10Y/9q8vDdsXF9RhFl0/vqjetdFTXE3qx44XLoPuVI+ACWDK1fFMn/q9YwAoiQwTQPucM30AAAECJgAkYkgOoG0uzvQBAATIMAGUUseDPrUImDY3LkxvrlxauI7GvsNhe8rEseeiaGLbxupJryX3BnY6Lm73sXiC4aM/El+MbuEr8fr7X4kL41M+QeuNv7JHLo4HTYu+WPA5zo8nmx65KP6c+18svuJK3AN0M4bkAJCoFhkmgKnF5BsAgBAZJoBSyDABALkImACQiCE5gLbV9TK7tQiYvjCuHzzxw4sK17HolXji2eapobDdes4tmW/MjSeuHV2+oHAdvU/Hk+/a2tVh+9ic+A+kZziu4/Sh+DNKsvb8sHnRroI6ywXxd0EF9a7H3xT/Hs57diReP2Y0huQAkKgWGSaAqcfkGwCAXGSYANrn1GECAAIETABIxJAcQNvqOvlGLQJmc2FcO9cYK56hcOz4yXgd/X1t9aldNhC/h7MLi7ffOH06bD/19uXx68/G6+/ZfzRsbw6fe42iN+JB0fJ/GIxfb/EfefNU/BmNLIpfb3P6w3ZJ8hOFi6BL1SJgAph6dcww2YcJAIkImACQiCE5gLbVdfINMkwASESGCaAUJ8MEAOSpRYY5tiCujRvYN1y4jt5VK8L25pGj7XSpbb4gvl723N3HildSMBfk0LL4/+fSFwqua37seLz9swWFnAkaB4+E7aPf3Re296yIf49+Jv4unD4/rtkdW70sbJckO3iocBl0p1oETABTj+ndAAC5yDABtM2Z3g0AECFgAkAihuQASqEOEwCQqxYZ5uG3xHNJrni0oH5QkhLmOaySDcc1jH6kuA6zeeHasL3/RFxj2Hs8rsNsDsXtVjAXZYqxghpG64t/T77qvLC94c2wvVnwNUhJumZHXsa55ACAAAETABLVYkgOYOpx0AcAkIuACQCJGJIDaFtdL7NLhgkAiWqRYR77kbi+cM7xhYXrWPp3nZ3D0E+eCtvHiuailDR81UVh+/y98VyQ3hv/f52KOssi1ht/ZW3u3LD9yI8uCduXFcy32Xc8fo+N0+c+5+eM4K0JOOqGDBMAEhEwASBRLYbkAKYeM64DAHKRYQJom4szfQAAAQImACRiSA6ghHrOh1mLgOmr4oLsM0viCYYlaXTfgbDd+go+ymZBlW+j4Ms3HL+HnsWL4tdLagzHk+NaQR/PLo4/p6Iplr2g0nlKCt+XLw2bm73xNnws/ozmDcbvYTThu1SLP7pZit8dgFI40wcAkIuACQCJGJIDKIU6TABALjJMAG1zJ8MEAATIMCUtGBwrXKZnwfxK+2Dz4olvVTBxrnqK//cNvBJPjnv80hVhe/+x0XgDjbgPjf6+sN3PxLWmUnGdpPX2hO2LXj4Tr/9UPFFzz0jYrKHz58QLSCqerhrdqtKAaWYvSzohaUzSqLtvNLNlkj4rab2klyX9grvHf8kAuk4dz/SZjiH5u939cnffmD2+Q9J2d98gaXv2GAC6Xif2Yd4kaWt2f6ukmzvQBwBoW9X7MF3SV83MJf2Zu2+RtMrdByXJ3QfNbOVkLzSzzZI2S9KAVbv/EED76nhqZNUB82p335sFxYfM7PnUF2bBdYskLW6cV8NfDYBuU2nAdPe92c/9ZvYFSVdK2mdmq7PscrWk/VX2AUA1qMOcQmY238wWvn5f0nslPS1pm6RN2WKbJN1fVR8AYCpVmWGukvSFbI7DXkl/6e5fMbNHJd1nZrdK2i3pfRX2QZLU+0o8R+GCZ/cVrsOWLQnb/fDRsH30bRcWbKCwC6He/ceLF9p3MGw+sfb8sH3FobNhe6NoTs6COs2UOkwrqOW0oXgdfc8djvtQMCdnM968TiyP60Al6jBnssoCprvvknTZJM8fknRtVdsFUD2XMSQHAOTj1EgApdSxdIUMEwASETABIBEBE0D7svkwO3krYmbXm9kLZrbTzCads8LMrjGzJ8zsGTP7u6J1sg8TwKxjZj2S7pJ0naQ9kh41s23u/uy4ZZZI+lNJ17v77rzTtMerRcBct72gvu/IseKVzJ8Xt/fE9XeHLi14fcEe9J6Ct7D86FC8gKRmwbXNRwu6aEUnDxfVWY7EdZwpbP3aeBtn4zk7bSCuyW2eOBm2n10QZzZnltXoUEh3v9UrJe3MyhtlZp9Ra+KfZ8ct8wFJn3f33VLrjMSilTIkBzBTLTezx8bdNo9rWyPp1XGP92TPjfcjkpaa2cNm9riZfbBog7XIMAHMSgfHzbM70WRDgYk5ca+kH1PrRJq5kv7JzB5x9+/kbZCACaCULj/TZ4+kdeMer5W0d5JlDrr7KUmnzOxrap2dmBswGZIDmI0elbTBzC40s35J71dr4p/x7pf0E2bWa2bzJL1T0nPRSskwAZTSzRMIu/uomd0u6UFJPZLucfdnzOy2rP1ud3/OzL4i6UlJTUkfd/eno/USMAHMSu7+gKQHJjx394THH5X00dR1MiQHgES1yDDnPD9xX+8EfQWTHErSaMG1y89fHjafKJgOs+dMvAPdG/H4Z+Ge4lkW+3fF21jwWrwNG4mvCV50TW+bG197PWWEd+ySJWH74m/HpXS+MC42tcNxPe3ZBWHzOc9rOlO4uv6gTyXIMAEgUS0yTABTzCWRYQIA8hAwASARQ3IApXRzHWZVyDABIBEBEwAS1WJI7kviGkU7cbp4JWNxHeahjXEdZtHoZWxOvMTZpfH2zywr/lX2jcV1lMv++WjYPrZgTtheNN/l6CXrw/bG4SNhuyQduyiuk1zyaPw5Da9bGrb3H5wfto/FH4F6T9XoyDFDcgBAnlpkmACmWtp1dWYbMkwASETABIBEDMkBlMNBHwBAHjJMAO1zpncDAARqkWE258fVxj1nRgrXcXZdXJh++G3x6+ccjf8bjyyKdwj1LIyLwufvLd6h1LOyoLh+z754BRdfEDbbhevC9pPr4gmEF3+rOGMpKhwfPX9J2D6yKP7KN374h8J2K5hHutkft2Nmq0XABFABDvoAAPKQYQIoiYM+AIAcBEwASMSQHEA5HPQBAOSpRYbpjYIayAuWFa7jyIaBsL1x4amwfclfxTWIr70n/nfd1xMXAPbu/G7YLkknrlofti98an/YPjo3nrx3ZMmiuAMFxwhsXVwDKUlzDsftBy+NJwAu6sOpVfPiBQpSjLPza5R21eitvo4MEwASETABIFEthuQApphLYvINAEAeMkwApTgHfQAAeQiYAJCoFkPy4RVxDeXw4ri+UJIOX9oM2+f1xXWSRfMoLl17LGw/drygPrCoBlLSwR8tmAtydEXYXvQeTq+I1z9wNF7BsXesjDcgad7++Pdw4k1xDmCj8fpPXhT30Xvj7WusRgdCGJIDAPIQMAEgUS2G5AAqQB0mACAPGSaAUoyDPgCAPARMAEhUiyH58XXx2zy7qHjntS8cDttPnyy49vkFca3nZSsGw/a/33tx2L7/J+IaSkkaWh9ff/3kYF/YPvdIXIPYjF+us3Pj/89H3lr8e1jynXgcOHAgbj/+5nj9F2wouDZ7gd3fLZ5bdVZwUYcJAMhXiwwTwFQzyooAAPkImACQiCE5gHI46AMAyEOGCaCcGmaY9QiYBQfzxvoT1jEc11HaUJysn7pyKGy/eH5c//fIkbeF7YeuKJisUtLC5fG10xtjS8L2ofMKBiQFf0AnLohfP7K4YK5JSc2e+Je5+KW4XvbgO+Ov/LtWvhi27xuO5x09cjq+/jxmNobkAJCoHhkmgKlXwyE5GSYAJCLDBNA+F2f6AADyETABIFFhwDSzVWb2CTP7cvb4EjO7tfquAehm5p29dULKPsx7Jf25pP+WPf6OpM9K+kRFfZpyY/3xvpbG2eJ19B6P6zD7jsXbuPmax8P2hT1nwvaeoXj9c996ImyXpNWLjoftZw4sCNsPXBpPeDlwKP4Wn1ofXxR8zoHi68P3n4xrNXuPxXWYc5Yl/LID+84sDNsXz41/j5jZUobky939PklNSXL3UUnFVdIZM+sxs2+b2Zeyx8vM7CEz25H9XFqq5wA6yzt864CUgHnKzM5T1kUzu0rSsTa28RFJz417fIek7e6+QdL27DEAdL2UgPlrkrZJusjM/kHSJyX9SsrKzWytpH8p6ePjnr5J0tbs/lZJN6d2FgA6qXAfprt/y8x+StJb1Dor+wV3T90R9IeS/quk8Tt+Vrn7YLbuQTNb2V6XAaAzCgOmmfVIulHS+mz595qZ3P33C173ryTtd/fHzeyadjtmZpslbZakAZvf7ssBYMqlHCX/G0lnJD2l7MBPoqsl/ayZ3ShpQNIiM/sLSfvMbHWWXa6WtH+yF7v7FklbJGlx47wanrUKoNukBMy17n5puyt299+U9JuSlGWY/8Xd/52ZfVTSJkl3Zj/vb3fdADqvU7WQnZRy0OfLZvbeKdzmnZKuM7Mdkq7LHgNA10vJMB+R9AUza0g6q9aBH3f3eCbVcdz9YUkPZ/cPSbq27Z6eg2bBBMELXy3e0+CN+H9Lbzw/sG477x/D9j8/cmXYbgVdXDb/dLyApDGP30P/kZGwfXRe/HU5NRAX1w8sjz+khd+IC+dTDK+aF7YvWXAkbN89FJcFP/fa+WH7j659LWyXpIKvysxRw8k3UgLm70n6cUlPuXsNk3AAaEkZku+Q9DTBEkDdpWSYg5Iezibf+N6JukVlRQBmsQ6enthJKQHzpezWn90AoJZSzvT53enoCIAZhgzz+8zsT9z9djP7G03y0bj7z1baMwDoMlGG+UFJt0v6P9PUFwDoalHAfFGS3P3vpqkvlRlaGY8dVj0a1x9K0pmlA2H78LL49Rf0xjWGL55eHrb3FHRxbm/xfCgvHTwvbF8zJ57A1wt24IycH0/eq+NzwuY3PXMyfr2kA1fEn+PZ+XHhx6I5cR+Pj8wN25v74u/BsZXx6yWpX8WTPc8EdTzTJ/oTWGFmv5bXyFFyAHUTBcweSQvUOrMHAN6IDPMNBt39f0xbTwCgy0U7fMgsAWCcKMOc1gkyAMwwNRyS52aY7n54OjsCAN0u5dRIAHgDc8qKZq2xRaNhe2Ok+DLrS16M6xxf3hhPWHmsGc+CuOPoirC9t2C6y7PNuIZSksZejGsYT50f/wU0++P2OfPjYtHGkwvj9l27wnZJGrnm4niBgkm1zhs4FbaPNuM6zr4T8a797x6L36MkXTD5VVkwA6RM7wYAUE0yTAAVqOGM62SYAJCIgAkAiRiSAyinhkfJyTABIBEZJoBSqMOcpeYsPRO2jyyO5ziUpIEDcR3lD62OCyW/fia+3vX+5+M6zKVn4m/n/N7iOT0XvBK3D62IBxyNs3Efhk/Fl3xa83xc79o8djxsl6RmwTe27/S5/RUfHIprVfuPxUeGTxyYf07bR3djSA4AiWqRYQKoQA2H5GSYAJCIDBNA+2o6+QYZJgAkImACQCKG5ADKqeGQvBYBc2w0nitydF5xot3sj9dx1YqXw/YvH7ksbF/1SLz9U6vj+r+h0b54BZIaBaWaI4sLVhBP+an+1+I6zL6T8byk1lv8dSy6Pnsj3oS+vWdt2D42Fn8XlhyPo8TAYC3+pGqL3y6AcmqYYbIPEwASETABIBFDcgClUIcJAMhFwASARARMAEhUi32Yo8fj+sD+E8XXJT+zck7Yvm7gcNj+xdcuD9uXPvJa2H5k07qwPaUOc3ReXMs5Ojd+fc+Z+PUFH4FGFsW1rMWzkkrzB+Ni0N6huL3v2/F8l1oQ75jriadW1cJXarhjr0ZqETABVKCG/xsYkgNAIjJMAO1jejcAQISACQCJGJIDKIchOQAgTy0yzAW74rc5d+fewnUcv3xV2P7qmWVh+yu7VobtFx94OmwfnR/P47j34JKwXZIKKhDV7I9Thr7jcR1mf8FckSfWxv+fF4WtLUueja9dPrQmvi74iifOhu0n1sXflYEjcc1uY7SGaVeN1CJgAqhADf83MCQHgEQETABtM7XqMDt5K+yj2fVm9oKZ7TSzO4Ll/oWZjZnZzxetk4AJYNYxsx5Jd0m6QdIlkm4xs0tylvvfkh5MWS8BE8BsdKWkne6+y91HJH1G0k2TLPcrkj4naX/KSgmYAMrxDt+k5Wb22Ljb5nG9WyPp1XGP92TPfY+ZrZH0c5LuTn3LHCUHMFMddPeNOW2T1cBN3PP5h5J+w93HzOKSudcRMAG0r/sn39gjafwksmslTSy43ijpM1mwXC7pRjMbdfcv5q20FgFz5ePDYXvzu8W7L87OPT9sv/+FS8P2JU/GH7WPxQXRRZP3+q7i6XcbZ+NvuBf8k+0/Frf3nin4C0r8Lx5pHDgats/pjycp7jl6OmzvOxaX9/cePhW2n11RdHoApsmjkjaY2YWSXpP0fkkfGL+Au1/4+n0zu1fSl6JgKdUkYAKoF3cfNbPb1Tr63SPpHnd/xsxuy9qT91uOR8AEUE53D8nl7g9IemDCc5MGSnf/pZR1cpQcABKRYQIop8szzCqQYQJAIgImACRiSA6glC6vw6xELQLmnCd3h+3ebBauo9kX1xD27pgXtq/6ZjzxbdGZBn0nw2b1niqucVz80kjYfnp1f9g+91D8OVkz/gtqxHP3JvHTQ/E2RuJ6Vh06Ejb3HY8/6KLt93lxFKlhnJk1ahEwAVSghpGffZgAkIiACQCJGJIDaN/3p1irFTJMAEhEhgmglDqWFZFhAkCiWmSYY4cOh+09K84rXEffqbgGccmOuA6yZ8+BsL2oEnTBnniJwrkoJc3dVfA5/Fg852djLN5Gz3BBe0IfC3n8OTSOnAjbmyNxMejYkXjSz8bAnLDdDh8N2zGzVZZhmtmAmX3TzP7ZzJ4xs9/Nnl9mZg+Z2Y7s59Kq+gCgQp2/ps+0q3JIPizpPe5+maTLJV1vZldJukPSdnffIGl79hgAul5lAdNbXj/PrC+7uVqXutyaPb9V0s1V9QEAplKl+zCzi6Q/LumHJd3l7t8ws1XuPihJ7j5oZitzXrtZ0mZJGrD5VXYTQAkcJZ9i7j7m7perdcW2K83s7W28dou7b3T3jf2Kd7QDwHSYlrIidz8q6WFJ10vaZ2arJSn7WXzJRgDdh4M+U8fMVpjZkuz+XEk/Lel5SdskbcoW2yTp/qr6AABTqcp9mKslbc32YzYk3efuXzKzf5J0n5ndKmm3pPdV2AdJUqO/L2y3RvH/jTnH4nkW+4/E1z4fK5iH0XriPizcfSZsV8o8jK9OvI79hD404zrMov/q/UfjGsf+hef+/7k5FH8Ojb54Ts+ieUcLvyvz5obtPhzPOYqZrbKA6e5PSnrHJM8fknRtVdsFMA2YfAMAEKnFqZEAppZlt7ohwwSARARMAEjEkBxAORz0AQDkIcOU5GfiGkpJ6j9UcD3sHa/G2yiosyzS93J8QpTPTTh9tD+uURw4FKcM8wbjGsi+waNh++KTC8L2FEV1lM2j8XyWRfWuhcYKrs1e0D9p9iRmnEsOAMhFwASARAzJAZTDkBwAkIcME0A5ZJgAgDwETABIxJBcUvP06cJlGmdG43UUzNN4rvV/fuJk2G69PYXraI7G72H5E/E2Gjv3hO3eG3+dGkeOxq8PW9Occ51lkYL1+1BcrztrOHWYAIAAARMAEjEkB1AOQ3IAQB4yTAClcNAHAJCLgAkAiRiSAyinhkNyAqbSJn21k3Fxe9UF083heJLjxqni4nv1xMXt9uyuc+qDzYknMfaRs/Hrqy46nwJecIICZjcCJoBSOOgDAMhFwASARAzJAbTPVcuDPmSYAJCIDBNAOWSYAIA8ZJiJPKXOsUJFtaLNYyeK19HfF7YX1kkWTBCssbH49TOgzrJQo+A9FHwGmNkImADaZqIOEwAQIMMEUA4ZJgAgDwETABIxJAdQinn9xuRkmACQiAwzUVGdY6drDJO2X4c6yaqdjWtVa4NzyQEAEQImACRiSA6gFM70AQDkImACQCKG5ADKYUgOAMhDhpmIGkXgjTjoAwDIRcAEgEQMyQGUw5AcAJCHDBNA+5yDPgCAAAETABIxJAdQDkNyAEAeMkwAbTNx0AcAECBgAkAihuQAyuEyuwCAPGSYAErhoA8AIBcBEwASMSQH0D4XZ/oAAPKRYQIoxZqd7sH0I8MEgEQETABIxJAcQDkc9AEA5KksYJrZOjP7WzN7zsyeMbOPZM8vM7OHzGxH9nNpVX0AgKlUZYY5KunX3f2tkq6S9GEzu0TSHZK2u/sGSduzxwBmGPPO3jqhsoDp7oPu/q3s/glJz0laI+kmSVuzxbZKurmqPgDAVJqWgz5mtl7SOyR9Q9Iqdx+UWkHVzFZORx8ATCEX07tVwcwWSPqcpF919+NtvG6zmT1mZo+NaLi6DgJAokoDppn1qRUsP+Xun8+e3mdmq7P21ZL2T/Zad9/i7hvdfWO/5lTZTQBIUuVRcpP0CUnPufvvj2vaJmlTdn+TpPur6gOA6tTxoE+V+zCvlvSLkp4ysyey535L0p2S7jOzWyXtlvS+CvsAAFOmsoDp7l9X62qck7m2qu0CmCb1O+bDmT4AkIqACQCJmHwDQNtMXAQNABAgwwTQPnfO9AEA5CNgAkAihuQASuGgDwAgFxkmgHLIMAEAeQiYAJCIITmAUjjoAwDIRcAEMCuZ2fVm9oKZ7TSzH7g6rZn9WzN7Mrv9o5ldVrROhuQA2ueSmt07JjezHkl3SbpO0h5Jj5rZNnd/dtxiL0n6KXc/YmY3SNoi6Z3ReskwAcxGV0ra6e673H1E0mfUusT397j7P7r7kezhI5LWFq2UDBNAOZ1PMJeb2WPjHm9x9y3Z/TWSXh3Xtkdx9nirpC8XbZCACWCmOujuG3PaJrs8zqQh3szerVbAfFfRBgmYAGajPZLWjXu8VtLeiQuZ2aWSPi7pBnc/VLRSAiaAUrq8DvNRSRvM7EJJr0l6v6QPjF/AzC6Q9HlJv+ju30lZKQETwKzj7qNmdrukByX1SLrH3Z8xs9uy9rsl/bak8yT9qZlJ0mgwxJdEwARQVpfPuO7uD0h6YMJzd4+7/8uSfrmddVJWBACJCJgAkIghOYBSuvygTyXIMAEgERkmgPa5uuFMn2lHhgkAiQiYAJCIITmAtpkk6/I6zCqQYQJAIjJMAOU0O92B6UeGCQCJCJgAkIghOYBSOOgDAMhFhgmgfZzpAwCIEDABIBFDcgAleNfPuF4FMkwASETABIBEDMkBlMKM6wCAXGSYAMrhoA8AIA8BEwASMSQH0D6XjPkwAQB5yDABlMNBHwBAHgImACRiSA6gnPqNyMkwASAVGSaAUrimDwAgFwETABIxJAdQDkNyAEAeMkwA7XNJnEsOAMhDwASARAzJAbTN5NRhAgDykWECKIcMEwCQh4AJAIkYkgMohyE5ACAPARMAEjEkB9A+To0EAEQqC5hmdo+Z7Tezp8c9t8zMHjKzHdnPpVVtH0C1zL2jt06oMsO8V9L1E567Q9J2d98gaXv2GABmhMoCprt/TdLhCU/fJGlrdn+rpJur2j4ATLXpPuizyt0HJcndB81sZd6CZrZZ0mZJGrD509Q9AMmow+we7r7F3Te6+8Z+zel0dwBg2jPMfWa2OssuV0vaP83bBzAlnAxzGmyTtCm7v0nS/dO8fQAorcqyok9L+idJbzGzPWZ2q6Q7JV1nZjskXZc9BoAZobIhubvfktN0bVXbBDBNXAzJAQD5OJccQDmcSw4AyEPABIBEDMkBlMJldgEAucgwAZRDhgkAyEPABIBEDMkBtM8lNRmSAwBykGECKIHp3QAAAQImACRiSA6gHIbkAIA8BEwASMSQHEA5DMkBAHnIMAG0jzN9AAARAiYAJGJIDqAEl7x+V0EjwwSARGSYAMqhrAgAkIeACQCJGJIDaB91mACACBkmgHI46AMAyEPABIBEDMkBlMOQHACQhwwTQAlcZhcAECBgAkAihuQA2ueSmkzvBgDIQcAEgEQMyQGUw1FyAEAeMkwA5ZBhAgDyEDABIBFDcgAlODOuAwDykWECaJ9L7pzpAwDIQcAEgEQMyQGUw0EfAEAeMkwA5XCmDwAgDwETABIxJAfQPndmXAcA5CPDBFAOB30AAHkImABmJTO73sxeMLOdZnbHJO1mZn+ctT9pZlcUrZMhOYBSvIsP+phZj6S7JF0naY+kR81sm7s/O26xGyRtyG7vlPSx7GcuMkwAs9GVkna6+y53H5H0GUk3TVjmJkmf9JZHJC0xs9XRSskwAZTg3XDQZ7mZPTbu8RZ335LdXyPp1XFte/SD2eNky6yRNJi3QQImgJnqoLtvzGmzSZ6bGOFTlnkDhuQAZqM9ktaNe7xW0t4Sy7wBARNA+1yt6d06eYs9KmmDmV1oZv2S3i9p24Rltkn6YHa0/CpJx9w9dzguMSQHMAu5+6iZ3S7pQUk9ku5x92fM7Las/W5JD0i6UdJOSaclfahovQRMALOSuz+gVlAc/9zd4+67pA+3s04CJoByuAgaACAPGSaAtrkk55o+AIA8HQmYRSfFA0A3mvYheeJJ8QC6mTsHfaZJyknxANB1OnHQJ+WkeABdro4HfToRMJNOeDezzZI2S9KAza+6TwBQqBND8qQT3t19i7tvdPeN/ZozbZ0DgDydyDC/d1K8pNfUOin+Ax3oB4BzUcODPtMeMPNOip/ufgBAu8w7P2tyITM7IOmVcU8tl3SwQ91JRR/PXbf3T+pMH9/k7iumeZtvYGZfUeu9d9JBd79+Ojc4IwLmRGb2WDDTclegj+eu2/snzYw+YupwaiQAJCJgAkCimRowtxQv0nH08dx1e/+kmdFHTJEZuQ8TADphpmaYADDtCJgAkGhGBcyZMI+mmb1sZk+Z2RNm9lin+yNJZnaPme03s6fHPbfMzB4ysx3Zz6Vd2Mf/bmavZZ/lE2Z2Ywf7t87M/tbMnjOzZ8zsI9nzXfU5olozJmCOm0fzBkmXSLrFzC7pbK9yvdvdL++i+rx7JU0s8L1D0nZ33yBpe/a4k+7VD/ZRkv4g+ywvz64C2Cmjkn7d3d8q6SpJH86+f932OaJCMyZgink0S3P3r0k6POHpmyRtze5vlXTzdPZpopw+dg13H3T3b2X3T0h6Tq2pCrvqc0S1ZlLAnGwezTUd6kvEJX3VzB7PpqjrVqvcfVBqBQNJKzvcnzy3m9mT2ZC9K4a7ZrZe0jskfUMz53PEFJhJATNpHs0ucLW7X6HWroMPm9lPdrpDM9jHJF0k6XJJg5J+r6O9kWRmCyR9TtKvuvvxTvcH02smBcykeTQ7zd33Zj/3S/qCWrsSutE+M1stSdnP/R3uzw9w933uPubuTUn/Vx3+LM2sT61g+Sl3/3z2dNd/jpg6Mylgfm8eTTPrV2sezW0d7tMbmNl8M1v4+n1J75X0dPyqjtkmaVN2f5Ok+zvYl0m9HogyP6cOfpZmZpI+Iek5d//9cU1d/zli6syoM32yspI/1Pfn0fxfne3RG5nZm9XKKqXWXKN/2Q19NLNPS7pGrem49kn6HUlflHSfpAsk7Zb0Pnfv2EGXnD5eo9Zw3CW9LOk/vr6/sAP9e5ekv5f0lKTXZ879LbX2Y3bN54hqzaiACQCdNJOG5ADQUQRMAEhEwASARARMAEhEwASARATMGjOznzMzN7OLz2Edv2RmfzKV/QK6FQGz3m6R9HW1TgIAUICAWVPZOdFXS7pVWcA0s2vM7GEz+2sze97MPpWd4SIzuzF77utm9sdm9qVJ1rnCzD5nZo9mt6un9U0BFevtdAfQMTdL+oq7f8fMDpvZFdnz75D0NrXO0/8HSVdnEyH/maSfdPeXsrNyJvNHas1f+XUzu0DSg5LeWum7AKYRAbO+blHrNFOpNbfoLZL+n6RvuvseSTKzJyStl3RS0i53fylb/tOSJpu67qclXZIlpZK0yMwWZvNHAjMeAbOGzOw8Se+R9HYzc7XOzXdJD0gaHrfomFrfkcmm1ptMQ9KPu/vQFHYX6Brsw6ynn5f0SXd/k7uvd/d1kl6S9K6c5Z+X9OZs4lxJ+jc5y31V0u2vPzCzy6emu0B3IGDW0y36/qxKr/ucpA9MtnCWMf4nSV8xs6+rNZvQsUkW/c+SNmYzpD8r6bap6zLQecxWhCRmtsDdT2ZHze+StMPd/6DT/QKmExkmUv2H7CDQM5IWq3XUHKgVMkwASESGCQCJCJgAkIiACQCJCJgAkIiACQCJ/j9bPMjqqpTah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770" y="3402890"/>
            <a:ext cx="1452080" cy="3065988"/>
          </a:xfrm>
          <a:prstGeom prst="rect">
            <a:avLst/>
          </a:prstGeom>
        </p:spPr>
      </p:pic>
      <p:sp>
        <p:nvSpPr>
          <p:cNvPr id="40" name="TextBox 39"/>
          <p:cNvSpPr txBox="1"/>
          <p:nvPr/>
        </p:nvSpPr>
        <p:spPr>
          <a:xfrm>
            <a:off x="1532775" y="3027678"/>
            <a:ext cx="2396682" cy="369332"/>
          </a:xfrm>
          <a:prstGeom prst="rect">
            <a:avLst/>
          </a:prstGeom>
          <a:noFill/>
        </p:spPr>
        <p:txBody>
          <a:bodyPr wrap="none" rtlCol="0">
            <a:spAutoFit/>
          </a:bodyPr>
          <a:lstStyle/>
          <a:p>
            <a:r>
              <a:rPr lang="en-US" dirty="0"/>
              <a:t>Fluorescence signature </a:t>
            </a:r>
            <a:endParaRPr lang="en-GB" dirty="0"/>
          </a:p>
        </p:txBody>
      </p:sp>
      <p:sp>
        <p:nvSpPr>
          <p:cNvPr id="41" name="TextBox 40"/>
          <p:cNvSpPr txBox="1"/>
          <p:nvPr/>
        </p:nvSpPr>
        <p:spPr>
          <a:xfrm>
            <a:off x="8700701" y="2942935"/>
            <a:ext cx="1798377" cy="369332"/>
          </a:xfrm>
          <a:prstGeom prst="rect">
            <a:avLst/>
          </a:prstGeom>
          <a:noFill/>
        </p:spPr>
        <p:txBody>
          <a:bodyPr wrap="none" rtlCol="0">
            <a:spAutoFit/>
          </a:bodyPr>
          <a:lstStyle/>
          <a:p>
            <a:r>
              <a:rPr lang="en-US" dirty="0"/>
              <a:t>Scattering image </a:t>
            </a:r>
            <a:endParaRPr lang="en-GB" dirty="0"/>
          </a:p>
        </p:txBody>
      </p:sp>
      <p:sp>
        <p:nvSpPr>
          <p:cNvPr id="42" name="TextBox 41"/>
          <p:cNvSpPr txBox="1"/>
          <p:nvPr/>
        </p:nvSpPr>
        <p:spPr>
          <a:xfrm rot="16200000">
            <a:off x="5319291" y="3212343"/>
            <a:ext cx="1221938" cy="369332"/>
          </a:xfrm>
          <a:prstGeom prst="rect">
            <a:avLst/>
          </a:prstGeom>
          <a:noFill/>
        </p:spPr>
        <p:txBody>
          <a:bodyPr wrap="none" rtlCol="0">
            <a:spAutoFit/>
          </a:bodyPr>
          <a:lstStyle/>
          <a:p>
            <a:r>
              <a:rPr lang="en-US" dirty="0">
                <a:solidFill>
                  <a:schemeClr val="bg1"/>
                </a:solidFill>
              </a:rPr>
              <a:t>instrument</a:t>
            </a:r>
            <a:endParaRPr lang="en-GB" dirty="0">
              <a:solidFill>
                <a:schemeClr val="bg1"/>
              </a:solidFill>
            </a:endParaRPr>
          </a:p>
        </p:txBody>
      </p:sp>
      <p:sp>
        <p:nvSpPr>
          <p:cNvPr id="43" name="TextBox 42"/>
          <p:cNvSpPr txBox="1"/>
          <p:nvPr/>
        </p:nvSpPr>
        <p:spPr>
          <a:xfrm>
            <a:off x="4803268" y="4645074"/>
            <a:ext cx="3807332" cy="1477328"/>
          </a:xfrm>
          <a:prstGeom prst="rect">
            <a:avLst/>
          </a:prstGeom>
          <a:noFill/>
        </p:spPr>
        <p:txBody>
          <a:bodyPr wrap="square" rtlCol="0">
            <a:spAutoFit/>
          </a:bodyPr>
          <a:lstStyle/>
          <a:p>
            <a:r>
              <a:rPr lang="en-US" dirty="0"/>
              <a:t>How many different types of particles do we detect?</a:t>
            </a:r>
          </a:p>
          <a:p>
            <a:r>
              <a:rPr lang="en-US" i="1" dirty="0"/>
              <a:t>What are they?</a:t>
            </a:r>
          </a:p>
          <a:p>
            <a:r>
              <a:rPr lang="en-US" i="1" dirty="0"/>
              <a:t>Are they important?</a:t>
            </a:r>
          </a:p>
          <a:p>
            <a:r>
              <a:rPr lang="en-US" i="1" dirty="0"/>
              <a:t>Why do the concentrations change?</a:t>
            </a:r>
            <a:endParaRPr lang="en-GB" i="1" dirty="0"/>
          </a:p>
        </p:txBody>
      </p:sp>
      <p:pic>
        <p:nvPicPr>
          <p:cNvPr id="37" name="Picture 36">
            <a:extLst>
              <a:ext uri="{FF2B5EF4-FFF2-40B4-BE49-F238E27FC236}">
                <a16:creationId xmlns:a16="http://schemas.microsoft.com/office/drawing/2014/main" id="{22AFAF13-30DF-174C-AC8B-1972EF433132}"/>
              </a:ext>
            </a:extLst>
          </p:cNvPr>
          <p:cNvPicPr>
            <a:picLocks noChangeAspect="1"/>
          </p:cNvPicPr>
          <p:nvPr/>
        </p:nvPicPr>
        <p:blipFill>
          <a:blip r:embed="rId5"/>
          <a:stretch>
            <a:fillRect/>
          </a:stretch>
        </p:blipFill>
        <p:spPr>
          <a:xfrm>
            <a:off x="0" y="0"/>
            <a:ext cx="2554014" cy="1083807"/>
          </a:xfrm>
          <a:prstGeom prst="rect">
            <a:avLst/>
          </a:prstGeom>
        </p:spPr>
      </p:pic>
    </p:spTree>
    <p:extLst>
      <p:ext uri="{BB962C8B-B14F-4D97-AF65-F5344CB8AC3E}">
        <p14:creationId xmlns:p14="http://schemas.microsoft.com/office/powerpoint/2010/main" val="182565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71079" y="266805"/>
            <a:ext cx="3919919" cy="523220"/>
          </a:xfrm>
          <a:prstGeom prst="rect">
            <a:avLst/>
          </a:prstGeom>
          <a:noFill/>
        </p:spPr>
        <p:txBody>
          <a:bodyPr wrap="none" rtlCol="0">
            <a:spAutoFit/>
          </a:bodyPr>
          <a:lstStyle/>
          <a:p>
            <a:r>
              <a:rPr lang="en-GB" sz="2800" dirty="0">
                <a:latin typeface="+mj-lt"/>
                <a:cs typeface="Arial" panose="020B0604020202020204" pitchFamily="34" charset="0"/>
              </a:rPr>
              <a:t>Proposed structure of talk</a:t>
            </a:r>
          </a:p>
        </p:txBody>
      </p:sp>
      <p:sp>
        <p:nvSpPr>
          <p:cNvPr id="18" name="Slide Number Placeholder 17"/>
          <p:cNvSpPr>
            <a:spLocks noGrp="1"/>
          </p:cNvSpPr>
          <p:nvPr>
            <p:ph type="sldNum" sz="quarter" idx="12"/>
          </p:nvPr>
        </p:nvSpPr>
        <p:spPr/>
        <p:txBody>
          <a:bodyPr/>
          <a:lstStyle/>
          <a:p>
            <a:fld id="{EB43F5EA-83AC-47A7-B633-1E217C84ACEE}" type="slidenum">
              <a:rPr lang="en-GB" smtClean="0"/>
              <a:t>2</a:t>
            </a:fld>
            <a:endParaRPr lang="en-GB"/>
          </a:p>
        </p:txBody>
      </p:sp>
      <p:pic>
        <p:nvPicPr>
          <p:cNvPr id="16" name="Picture 15">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sp>
        <p:nvSpPr>
          <p:cNvPr id="7" name="TextBox 6"/>
          <p:cNvSpPr txBox="1"/>
          <p:nvPr/>
        </p:nvSpPr>
        <p:spPr>
          <a:xfrm>
            <a:off x="602674" y="1387137"/>
            <a:ext cx="5829160" cy="5078313"/>
          </a:xfrm>
          <a:prstGeom prst="rect">
            <a:avLst/>
          </a:prstGeom>
          <a:noFill/>
        </p:spPr>
        <p:txBody>
          <a:bodyPr wrap="none" rtlCol="0">
            <a:spAutoFit/>
          </a:bodyPr>
          <a:lstStyle/>
          <a:p>
            <a:pPr marL="285750" indent="-285750">
              <a:buFont typeface="Arial" panose="020B0604020202020204" pitchFamily="34" charset="0"/>
              <a:buChar char="•"/>
            </a:pPr>
            <a:r>
              <a:rPr lang="en-US" dirty="0"/>
              <a:t>What is it and how can we use it?</a:t>
            </a:r>
          </a:p>
          <a:p>
            <a:endParaRPr lang="en-US" dirty="0"/>
          </a:p>
          <a:p>
            <a:pPr marL="285750" indent="-285750">
              <a:buFont typeface="Arial" panose="020B0604020202020204" pitchFamily="34" charset="0"/>
              <a:buChar char="•"/>
            </a:pPr>
            <a:r>
              <a:rPr lang="en-US" dirty="0"/>
              <a:t>Data dependencies </a:t>
            </a:r>
          </a:p>
          <a:p>
            <a:r>
              <a:rPr lang="en-US" dirty="0"/>
              <a:t> - Quantity</a:t>
            </a:r>
          </a:p>
          <a:p>
            <a:r>
              <a:rPr lang="en-US" dirty="0"/>
              <a:t> - Features</a:t>
            </a:r>
          </a:p>
          <a:p>
            <a:r>
              <a:rPr lang="en-US" dirty="0"/>
              <a:t> - Fitting/testing</a:t>
            </a:r>
          </a:p>
          <a:p>
            <a:endParaRPr lang="en-US" dirty="0"/>
          </a:p>
          <a:p>
            <a:pPr marL="285750" indent="-285750">
              <a:buFont typeface="Arial" panose="020B0604020202020204" pitchFamily="34" charset="0"/>
              <a:buChar char="•"/>
            </a:pPr>
            <a:r>
              <a:rPr lang="en-US" dirty="0"/>
              <a:t>Neural networks</a:t>
            </a:r>
          </a:p>
          <a:p>
            <a:endParaRPr lang="en-US" dirty="0"/>
          </a:p>
          <a:p>
            <a:pPr marL="285750" indent="-285750">
              <a:buFont typeface="Arial" panose="020B0604020202020204" pitchFamily="34" charset="0"/>
              <a:buChar char="•"/>
            </a:pPr>
            <a:r>
              <a:rPr lang="en-US" dirty="0"/>
              <a:t>Todays exercises</a:t>
            </a:r>
          </a:p>
          <a:p>
            <a:r>
              <a:rPr lang="en-US" dirty="0"/>
              <a:t>Question: ‘How many groups of aerosols have we sampled?’</a:t>
            </a:r>
          </a:p>
          <a:p>
            <a:r>
              <a:rPr lang="en-US" dirty="0"/>
              <a:t> - Clustering</a:t>
            </a:r>
          </a:p>
          <a:p>
            <a:r>
              <a:rPr lang="en-US" dirty="0"/>
              <a:t> - Convolutional Neural Networks</a:t>
            </a:r>
          </a:p>
          <a:p>
            <a:r>
              <a:rPr lang="en-US" dirty="0"/>
              <a:t> - Autoencoders and Network </a:t>
            </a:r>
            <a:r>
              <a:rPr lang="en-US" dirty="0" err="1"/>
              <a:t>Optimisation</a:t>
            </a:r>
            <a:endParaRPr lang="en-US" dirty="0"/>
          </a:p>
          <a:p>
            <a:endParaRPr lang="en-US" dirty="0"/>
          </a:p>
          <a:p>
            <a:pPr marL="285750" indent="-285750">
              <a:buFont typeface="Arial" panose="020B0604020202020204" pitchFamily="34" charset="0"/>
              <a:buChar char="•"/>
            </a:pPr>
            <a:r>
              <a:rPr lang="en-US" dirty="0"/>
              <a:t>What next?</a:t>
            </a:r>
          </a:p>
          <a:p>
            <a:r>
              <a:rPr lang="en-US" dirty="0"/>
              <a:t> - Build your tools and software stack</a:t>
            </a:r>
          </a:p>
          <a:p>
            <a:endParaRPr lang="en-GB"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525" y="2102427"/>
            <a:ext cx="4844473" cy="3633355"/>
          </a:xfrm>
          <a:prstGeom prst="rect">
            <a:avLst/>
          </a:prstGeom>
        </p:spPr>
      </p:pic>
    </p:spTree>
    <p:extLst>
      <p:ext uri="{BB962C8B-B14F-4D97-AF65-F5344CB8AC3E}">
        <p14:creationId xmlns:p14="http://schemas.microsoft.com/office/powerpoint/2010/main" val="1042864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20</a:t>
            </a:fld>
            <a:endParaRPr lang="en-GB"/>
          </a:p>
        </p:txBody>
      </p:sp>
      <p:sp>
        <p:nvSpPr>
          <p:cNvPr id="6" name="Oval 5"/>
          <p:cNvSpPr/>
          <p:nvPr/>
        </p:nvSpPr>
        <p:spPr>
          <a:xfrm>
            <a:off x="1275971" y="17272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628141" y="145288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657602" y="154414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8900160" y="137000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9648550" y="15748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p:cNvSpPr/>
          <p:nvPr/>
        </p:nvSpPr>
        <p:spPr>
          <a:xfrm>
            <a:off x="10750171" y="1300947"/>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2025666" y="159494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2315276" y="1889760"/>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4161821" y="1495584"/>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4541798" y="1850054"/>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3777784" y="174892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6545580" y="1333257"/>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6859847" y="181846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156877" y="1566508"/>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8474725" y="1930221"/>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10213681" y="1435379"/>
            <a:ext cx="212338" cy="223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4161821" y="2234843"/>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6423333" y="1737003"/>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7400449" y="1838148"/>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6997530" y="1494642"/>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7838994" y="1581212"/>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8518571" y="1535281"/>
            <a:ext cx="95219" cy="1121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Straight Arrow Connector 34"/>
          <p:cNvCxnSpPr/>
          <p:nvPr/>
        </p:nvCxnSpPr>
        <p:spPr>
          <a:xfrm>
            <a:off x="1361440" y="2814320"/>
            <a:ext cx="993737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Left-Right-Up Arrow 35"/>
          <p:cNvSpPr/>
          <p:nvPr/>
        </p:nvSpPr>
        <p:spPr>
          <a:xfrm>
            <a:off x="5467220" y="2346960"/>
            <a:ext cx="926078" cy="208280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utoShape 4" descr="data:image/png;base64,iVBORw0KGgoAAAANSUhEUgAAAUwAAAK9CAYAAABPSFV+AAAAOXRFWHRTb2Z0d2FyZQBNYXRwbG90bGliIHZlcnNpb24zLjMuMSwgaHR0cHM6Ly9tYXRwbG90bGliLm9yZy/d3fzzAAAACXBIWXMAAAsTAAALEwEAmpwYAAAtXklEQVR4nO3de5Bc5Xnn8d/Tc9HofkEXFElYmCjG2AFMtJgUToJNcIDdDaQqzhrvxoqXrJZak3Uq2dqQbFWy2a2tYsuba4WYaG2CXHFsk/iC4sXGlCrEcRJswCbcsYQAITTW/a7RjGb62T/6YA/jOc95+2jOdM+c76eqa7r7PX3O2z09zzzvOc95j7m7AADFGp3uAADMFARMAEhEwASARARMAEhEwASARARMAEhEwAQwK5nZPWa238yezmk3M/tjM9tpZk+a2RVF6yRgApit7pV0fdB+g6QN2W2zpI8VrZCACWBWcvevSTocLHKTpE96yyOSlpjZ6midvVPZwar024DPtfmd7gbQFY774YPuvqKTffiZd8/3Q4fHOtkFPf7k8DOSzox7aou7b2ljFWskvTru8Z7sucG8F8yIgDnX5uuqgRs73Q2gK3x16C9e6XQfDh0e0zcfvKCjfehZveOMu288h1XYJM+F54ozJAdQV3skrRv3eK2kvdELCJgA6mqbpA9mR8uvknTM3XOH49IMGZID6C4uqalmp7sRMrNPS7pG0nIz2yPpdyT1SZK73y3pAUk3Stop6bSkDxWtk4AJYFZy91sK2l3Sh9tZJwETQAmuMe/uDLMK7MMEgEQETABIxJAcQNtaB33qd3kbMkwASESGCaCUbi8rqgIZJgAkImACQCKG5ADa5nKNOQd9AAA5yDABlEJZEQAgFwETABIxJAfQNpc0xpAcAJCHDBNAKRz0AQDkImACQCKG5ADa5hJn+gAA8pFhAiilfpO7kWECQDICJgAkYkgOoG0u50wfAEA+AiYAJGJIDqB9Lo3Vb0ROhgkAqcgwAbTNRR0mACBAwASARAzJAZRgGpN1uhPTjgwTABKRYQJom0tqUlYEAMhDwASARAzJAZTCQR8AQC4yTABtc5FhAgACBEwASMSQHEApTWdIDgDIQYYJoG0c9AEAhAiYAJCIITmAtrlMYzXMt+r3jgGgJDJMAKVQVgQAyEXABIBEDMkBtI06TABAiIAJAIkYkgMowTTm9cu36veOAaAkMkwAbXNJzRrmW/V7xwBQEgETABIxJAdQCnWYAIBcZJgA2uZOWREAIEDABIBEDMkBlNLkoA8AIA8ZJoC2taZ3q1++Vb93DAAlETABIFFlQ3Ize4ukz4576s2SflvSJ7Pn10t6WdIvuPuRqvoBoArUYU4pd3/B3S9398sl/Zik05K+IOkOSdvdfYOk7dljAOh603XQ51pJL7r7K2Z2k6Rrsue3SnpY0m9MUz8ATAGmd6vW+yV9Oru/yt0HJSn7uXKyF5jZZjN7zMweG9HwNHUTAPJVHjDNrF/Sz0r6q3Ze5+5b3H2ju2/s15xqOgcAbZiOIfkNkr7l7vuyx/vMbLW7D5rZakn7p6EPAKbYmHOmTxVu0feH45K0TdKm7P4mSfdPQx8A4JxVGjDNbJ6k6yR9ftzTd0q6zsx2ZG13VtkHAJgqlQ7J3f20pPMmPHdIraPmAGYol3FqJAAgH5NvACilyZk+AIA8BEwASMSQHEDbmA8TABAiwwTQNpdxpg8AIB8BEwASMSQHUArzYQIAcpFhAmibu7imDwAgHwETABIxJAdQgqkp6jABADnIMAG0zcVBHwBAgIAJAIkYkgMohendAAC5yDABtM1lajK9GwAgDwETABIxJAdQCgd9AAC5CJgAkIghOYC2uaQmp0YCAPKQYQIowTRWw+ndCJiYNu4etpvV7w8QMwtDcgBIRIYJoG0c9AEAhMgwAZRSx4M+ZJgAkIiACQCJGJIDaJu71fKgDwET06Yxb17Y7kND09QToBwCJoBSuMwuAMwSZna9mb1gZjvN7I5J2heb2d+Y2T+b2TNm9qGidRIwAcw6ZtYj6S5JN0i6RNItZnbJhMU+LOlZd79M0jWSfs/M+qP1MiQH0DaX1OzuOswrJe10912SZGafkXSTpGfHLeOSFlprEoMFkg5LGo1WSoYJYKZabmaPjbttHte2RtKr4x7vyZ4b708kvVXSXklPSfqIuzejDZJhAijBuuGgz0F335jTNln6O3G6rJ+R9ISk90i6SNJDZvb37n48b4Mdf8cAUIE9ktaNe7xWrUxyvA9J+ry37JT0kqSLo5USMAHMRo9K2mBmF2YHct4vaduEZXZLulaSzGyVpLdI2hWtlCF5qkbB/5ZmuOujK/hYQR8b8U78c57gt4f/z7NFa3q37j3o4+6jZna7pAcl9Ui6x92fMbPbsva7Jf1PSfea2VNqDeF/w90PRuslYAKYldz9AUkPTHju7nH390p6bzvrJGACKGWshnv06veOAaAkAiYAJGJIDqBtLuvqgz5VIcMEgEQETABIxJA8kY+Nhe1FNYruE8/Kau/1U6ExdyBsL+pjobNn4/aRgvYEna4lLdq+1ajWtFnDfKt+7xgASiLDBNA2d2mMgz4AgDwETABIxJAcQCnUYQIAcpFhAmhb60yf+uVbBMxEjQXzw3Y/dTp+/Zw58etHRtru0xv09RUu4ut/KGy34fD6T9K+A/H6C8osfbRg/QkaSxbHC5yNP0c/M3xu21+8MF7/yVPntH50t/r9iwCAksgwAZQy1t2X2a0EGSYAJCLDBNC2br+mT1XIMAEgEQETABIxJAdQAnWYs9aUzEW5bEm8jeMn420UzNM4HUYXxfNhNkbjuR4br8Q1jEVzRTbefEH8+l27w3ZJ0uIF8Tr27itexzmwuXPj7VOHOatVGjDNbImkj0t6u1r7if+9pBckfVbSekkvS/oFdz9SZT8ATL0mZUVT7o8kfcXdL5Z0maTnJN0habu7b5C0PXsMAF2vsoBpZosk/aSkT0iSu4+4+1FJN0nami22VdLNVfUBAKZSlUPyN0s6IOnPzewySY9L+oikVe4+KEnuPmhmKyd7sZltlrRZkgYsPo8bwPRixvWp1yvpCkkfc/d3SDqlNobf7r7F3Te6+8Z+xRNXAMB0qDJg7pG0x92/kT3+a7UC6D4zWy1J2c/9FfYBAKZMZUNyd/+umb1qZm9x9xckXSvp2ey2SdKd2c/7q+oDgOpQhzn1fkXSp8ysX9IuSR9SK6u9z8xulbRb0vsq7oMa8+aF7c2E2jnrj+ebLJynsRlf1/xc2UBcYylJPcNxHxonz8QrWLwo7kPBdcdHl8Q1jD3x1lvbKLou+Zrzw2Z/dW/cXlCz60NDcXtR/1Sva5fPNpUGTHd/QtLGSZqurXK7AKrVmnGdgz4AgBwETABIVItzyQFMPU6NBADkIsME0DZmXAcAhOqRYXrBPI3z4/pASVJBjWFRnaafOLfrYRfxMwU1lJIaR+I5O33fwbj94vVhuw3Fn1Gj6LrnCZoF10Y/9q8vDdsXF9RhFl0/vqjetdFTXE3qx44XLoPuVI+ACWDK1fFMn/q9YwAoiQwTQPucM30AAAECJgAkYkgOoG0uzvQBAATIMAGUUseDPrUImDY3LkxvrlxauI7GvsNhe8rEseeiaGLbxupJryX3BnY6Lm73sXiC4aM/El+MbuEr8fr7X4kL41M+QeuNv7JHLo4HTYu+WPA5zo8nmx65KP6c+18svuJK3AN0M4bkAJCoFhkmgKnF5BsAgBAZJoBSyDABALkImACQiCE5gLbV9TK7tQiYvjCuHzzxw4sK17HolXji2eapobDdes4tmW/MjSeuHV2+oHAdvU/Hk+/a2tVh+9ic+A+kZziu4/Sh+DNKsvb8sHnRroI6ywXxd0EF9a7H3xT/Hs57diReP2Y0huQAkKgWGSaAqcfkGwCAXGSYANrn1GECAAIETABIxJAcQNvqOvlGLQJmc2FcO9cYK56hcOz4yXgd/X1t9aldNhC/h7MLi7ffOH06bD/19uXx68/G6+/ZfzRsbw6fe42iN+JB0fJ/GIxfb/EfefNU/BmNLIpfb3P6w3ZJ8hOFi6BL1SJgAph6dcww2YcJAIkImACQiCE5gLbVdfINMkwASESGCaAUJ8MEAOSpRYY5tiCujRvYN1y4jt5VK8L25pGj7XSpbb4gvl723N3HildSMBfk0LL4/+fSFwqua37seLz9swWFnAkaB4+E7aPf3Re296yIf49+Jv4unD4/rtkdW70sbJckO3iocBl0p1oETABTj+ndAAC5yDABtM2Z3g0AECFgAkAihuQASqEOEwCQqxYZ5uG3xHNJrni0oH5QkhLmOaySDcc1jH6kuA6zeeHasL3/RFxj2Hs8rsNsDsXtVjAXZYqxghpG64t/T77qvLC94c2wvVnwNUhJumZHXsa55ACAAAETABLVYkgOYOpx0AcAkIuACQCJGJIDaFtdL7NLhgkAiWqRYR77kbi+cM7xhYXrWPp3nZ3D0E+eCtvHiuailDR81UVh+/y98VyQ3hv/f52KOssi1ht/ZW3u3LD9yI8uCduXFcy32Xc8fo+N0+c+5+eM4K0JOOqGDBMAEhEwASBRLYbkAKYeM64DAHKRYQJom4szfQAAAQImACRiSA6ghHrOh1mLgOmr4oLsM0viCYYlaXTfgbDd+go+ymZBlW+j4Ms3HL+HnsWL4tdLagzHk+NaQR/PLo4/p6Iplr2g0nlKCt+XLw2bm73xNnws/ozmDcbvYTThu1SLP7pZit8dgFI40wcAkIuACQCJGJIDKIU6TABALjJMAG1zJ8MEAATIMCUtGBwrXKZnwfxK+2Dz4olvVTBxrnqK//cNvBJPjnv80hVhe/+x0XgDjbgPjf6+sN3PxLWmUnGdpPX2hO2LXj4Tr/9UPFFzz0jYrKHz58QLSCqerhrdqtKAaWYvSzohaUzSqLtvNLNlkj4rab2klyX9grvHf8kAuk4dz/SZjiH5u939cnffmD2+Q9J2d98gaXv2GAC6Xif2Yd4kaWt2f6ukmzvQBwBoW9X7MF3SV83MJf2Zu2+RtMrdByXJ3QfNbOVkLzSzzZI2S9KAVbv/EED76nhqZNUB82p335sFxYfM7PnUF2bBdYskLW6cV8NfDYBuU2nAdPe92c/9ZvYFSVdK2mdmq7PscrWk/VX2AUA1qMOcQmY238wWvn5f0nslPS1pm6RN2WKbJN1fVR8AYCpVmWGukvSFbI7DXkl/6e5fMbNHJd1nZrdK2i3pfRX2QZLU+0o8R+GCZ/cVrsOWLQnb/fDRsH30bRcWbKCwC6He/ceLF9p3MGw+sfb8sH3FobNhe6NoTs6COs2UOkwrqOW0oXgdfc8djvtQMCdnM968TiyP60Al6jBnssoCprvvknTZJM8fknRtVdsFUD2XMSQHAOTj1EgApdSxdIUMEwASETABIBEBE0D7svkwO3krYmbXm9kLZrbTzCads8LMrjGzJ8zsGTP7u6J1sg8TwKxjZj2S7pJ0naQ9kh41s23u/uy4ZZZI+lNJ17v77rzTtMerRcBct72gvu/IseKVzJ8Xt/fE9XeHLi14fcEe9J6Ct7D86FC8gKRmwbXNRwu6aEUnDxfVWY7EdZwpbP3aeBtn4zk7bSCuyW2eOBm2n10QZzZnltXoUEh3v9UrJe3MyhtlZp9Ra+KfZ8ct8wFJn3f33VLrjMSilTIkBzBTLTezx8bdNo9rWyPp1XGP92TPjfcjkpaa2cNm9riZfbBog7XIMAHMSgfHzbM70WRDgYk5ca+kH1PrRJq5kv7JzB5x9+/kbZCACaCULj/TZ4+kdeMer5W0d5JlDrr7KUmnzOxrap2dmBswGZIDmI0elbTBzC40s35J71dr4p/x7pf0E2bWa2bzJL1T0nPRSskwAZTSzRMIu/uomd0u6UFJPZLucfdnzOy2rP1ud3/OzL4i6UlJTUkfd/eno/USMAHMSu7+gKQHJjx394THH5X00dR1MiQHgES1yDDnPD9xX+8EfQWTHErSaMG1y89fHjafKJgOs+dMvAPdG/H4Z+Ge4lkW+3fF21jwWrwNG4mvCV50TW+bG197PWWEd+ySJWH74m/HpXS+MC42tcNxPe3ZBWHzOc9rOlO4uv6gTyXIMAEgUS0yTABTzCWRYQIA8hAwASARQ3IApXRzHWZVyDABIBEBEwAS1WJI7kviGkU7cbp4JWNxHeahjXEdZtHoZWxOvMTZpfH2zywr/lX2jcV1lMv++WjYPrZgTtheNN/l6CXrw/bG4SNhuyQduyiuk1zyaPw5Da9bGrb3H5wfto/FH4F6T9XoyDFDcgBAnlpkmACmWtp1dWYbMkwASETABIBEDMkBlMNBHwBAHjJMAO1zpncDAARqkWE258fVxj1nRgrXcXZdXJh++G3x6+ccjf8bjyyKdwj1LIyLwufvLd6h1LOyoLh+z754BRdfEDbbhevC9pPr4gmEF3+rOGMpKhwfPX9J2D6yKP7KN374h8J2K5hHutkft2Nmq0XABFABDvoAAPKQYQIoiYM+AIAcBEwASMSQHEA5HPQBAOSpRYbpjYIayAuWFa7jyIaBsL1x4amwfclfxTWIr70n/nfd1xMXAPbu/G7YLkknrlofti98an/YPjo3nrx3ZMmiuAMFxwhsXVwDKUlzDsftBy+NJwAu6sOpVfPiBQpSjLPza5R21eitvo4MEwASETABIFEthuQApphLYvINAEAeMkwApTgHfQAAeQiYAJCoFkPy4RVxDeXw4ri+UJIOX9oM2+f1xXWSRfMoLl17LGw/drygPrCoBlLSwR8tmAtydEXYXvQeTq+I1z9wNF7BsXesjDcgad7++Pdw4k1xDmCj8fpPXhT30Xvj7WusRgdCGJIDAPIQMAEgUS2G5AAqQB0mACAPGSaAUoyDPgCAPARMAEhUiyH58XXx2zy7qHjntS8cDttPnyy49vkFca3nZSsGw/a/33tx2L7/J+IaSkkaWh9ff/3kYF/YPvdIXIPYjF+us3Pj/89H3lr8e1jynXgcOHAgbj/+5nj9F2wouDZ7gd3fLZ5bdVZwUYcJAMhXiwwTwFQzyooAAPkImACQiCE5gHI46AMAyEOGCaCcGmaY9QiYBQfzxvoT1jEc11HaUJysn7pyKGy/eH5c//fIkbeF7YeuKJisUtLC5fG10xtjS8L2ofMKBiQFf0AnLohfP7K4YK5JSc2e+Je5+KW4XvbgO+Ov/LtWvhi27xuO5x09cjq+/jxmNobkAJCoHhkmgKlXwyE5GSYAJCLDBNA+F2f6AADyETABIFFhwDSzVWb2CTP7cvb4EjO7tfquAehm5p29dULKPsx7Jf25pP+WPf6OpM9K+kRFfZpyY/3xvpbG2eJ19B6P6zD7jsXbuPmax8P2hT1nwvaeoXj9c996ImyXpNWLjoftZw4sCNsPXBpPeDlwKP4Wn1ofXxR8zoHi68P3n4xrNXuPxXWYc5Yl/LID+84sDNsXz41/j5jZUobky939PklNSXL3UUnFVdIZM+sxs2+b2Zeyx8vM7CEz25H9XFqq5wA6yzt864CUgHnKzM5T1kUzu0rSsTa28RFJz417fIek7e6+QdL27DEAdL2UgPlrkrZJusjM/kHSJyX9SsrKzWytpH8p6ePjnr5J0tbs/lZJN6d2FgA6qXAfprt/y8x+StJb1Dor+wV3T90R9IeS/quk8Tt+Vrn7YLbuQTNb2V6XAaAzCgOmmfVIulHS+mz595qZ3P33C173ryTtd/fHzeyadjtmZpslbZakAZvf7ssBYMqlHCX/G0lnJD2l7MBPoqsl/ayZ3ShpQNIiM/sLSfvMbHWWXa6WtH+yF7v7FklbJGlx47wanrUKoNukBMy17n5puyt299+U9JuSlGWY/8Xd/52ZfVTSJkl3Zj/vb3fdADqvU7WQnZRy0OfLZvbeKdzmnZKuM7Mdkq7LHgNA10vJMB+R9AUza0g6q9aBH3f3eCbVcdz9YUkPZ/cPSbq27Z6eg2bBBMELXy3e0+CN+H9Lbzw/sG477x/D9j8/cmXYbgVdXDb/dLyApDGP30P/kZGwfXRe/HU5NRAX1w8sjz+khd+IC+dTDK+aF7YvWXAkbN89FJcFP/fa+WH7j659LWyXpIKvysxRw8k3UgLm70n6cUlPuXsNk3AAaEkZku+Q9DTBEkDdpWSYg5Iezibf+N6JukVlRQBmsQ6enthJKQHzpezWn90AoJZSzvT53enoCIAZhgzz+8zsT9z9djP7G03y0bj7z1baMwDoMlGG+UFJt0v6P9PUFwDoalHAfFGS3P3vpqkvlRlaGY8dVj0a1x9K0pmlA2H78LL49Rf0xjWGL55eHrb3FHRxbm/xfCgvHTwvbF8zJ57A1wt24IycH0/eq+NzwuY3PXMyfr2kA1fEn+PZ+XHhx6I5cR+Pj8wN25v74u/BsZXx6yWpX8WTPc8EdTzTJ/oTWGFmv5bXyFFyAHUTBcweSQvUOrMHAN6IDPMNBt39f0xbTwCgy0U7fMgsAWCcKMOc1gkyAMwwNRyS52aY7n54OjsCAN0u5dRIAHgDc8qKZq2xRaNhe2Ok+DLrS16M6xxf3hhPWHmsGc+CuOPoirC9t2C6y7PNuIZSksZejGsYT50f/wU0++P2OfPjYtHGkwvj9l27wnZJGrnm4niBgkm1zhs4FbaPNuM6zr4T8a797x6L36MkXTD5VVkwA6RM7wYAUE0yTAAVqOGM62SYAJCIgAkAiRiSAyinhkfJyTABIBEZJoBSqMOcpeYsPRO2jyyO5ziUpIEDcR3lD62OCyW/fia+3vX+5+M6zKVn4m/n/N7iOT0XvBK3D62IBxyNs3Efhk/Fl3xa83xc79o8djxsl6RmwTe27/S5/RUfHIprVfuPxUeGTxyYf07bR3djSA4AiWqRYQKoQA2H5GSYAJCIDBNA+2o6+QYZJgAkImACQCKG5ADKqeGQvBYBc2w0nitydF5xot3sj9dx1YqXw/YvH7ksbF/1SLz9U6vj+r+h0b54BZIaBaWaI4sLVhBP+an+1+I6zL6T8byk1lv8dSy6Pnsj3oS+vWdt2D42Fn8XlhyPo8TAYC3+pGqL3y6AcmqYYbIPEwASETABIBFDcgClUIcJAMhFwASARARMAEhUi32Yo8fj+sD+E8XXJT+zck7Yvm7gcNj+xdcuD9uXPvJa2H5k07qwPaUOc3ReXMs5Ojd+fc+Z+PUFH4FGFsW1rMWzkkrzB+Ni0N6huL3v2/F8l1oQ75jriadW1cJXarhjr0ZqETABVKCG/xsYkgNAIjJMAO1jejcAQISACQCJGJIDKIchOQAgTy0yzAW74rc5d+fewnUcv3xV2P7qmWVh+yu7VobtFx94OmwfnR/P47j34JKwXZIKKhDV7I9Thr7jcR1mf8FckSfWxv+fF4WtLUueja9dPrQmvi74iifOhu0n1sXflYEjcc1uY7SGaVeN1CJgAqhADf83MCQHgEQETABtM7XqMDt5K+yj2fVm9oKZ7TSzO4Ll/oWZjZnZzxetk4AJYNYxsx5Jd0m6QdIlkm4xs0tylvvfkh5MWS8BE8BsdKWkne6+y91HJH1G0k2TLPcrkj4naX/KSgmYAMrxDt+k5Wb22Ljb5nG9WyPp1XGP92TPfY+ZrZH0c5LuTn3LHCUHMFMddPeNOW2T1cBN3PP5h5J+w93HzOKSudcRMAG0r/sn39gjafwksmslTSy43ijpM1mwXC7pRjMbdfcv5q20FgFz5ePDYXvzu8W7L87OPT9sv/+FS8P2JU/GH7WPxQXRRZP3+q7i6XcbZ+NvuBf8k+0/Frf3nin4C0r8Lx5pHDgats/pjycp7jl6OmzvOxaX9/cePhW2n11RdHoApsmjkjaY2YWSXpP0fkkfGL+Au1/4+n0zu1fSl6JgKdUkYAKoF3cfNbPb1Tr63SPpHnd/xsxuy9qT91uOR8AEUE53D8nl7g9IemDCc5MGSnf/pZR1cpQcABKRYQIop8szzCqQYQJAIgImACRiSA6glC6vw6xELQLmnCd3h+3ebBauo9kX1xD27pgXtq/6ZjzxbdGZBn0nw2b1niqucVz80kjYfnp1f9g+91D8OVkz/gtqxHP3JvHTQ/E2RuJ6Vh06Ejb3HY8/6KLt93lxFKlhnJk1ahEwAVSghpGffZgAkIiACQCJGJIDaN/3p1irFTJMAEhEhgmglDqWFZFhAkCiWmSYY4cOh+09K84rXEffqbgGccmOuA6yZ8+BsL2oEnTBnniJwrkoJc3dVfA5/Fg852djLN5Gz3BBe0IfC3n8OTSOnAjbmyNxMejYkXjSz8bAnLDdDh8N2zGzVZZhmtmAmX3TzP7ZzJ4xs9/Nnl9mZg+Z2Y7s59Kq+gCgQp2/ps+0q3JIPizpPe5+maTLJV1vZldJukPSdnffIGl79hgAul5lAdNbXj/PrC+7uVqXutyaPb9V0s1V9QEAplKl+zCzi6Q/LumHJd3l7t8ws1XuPihJ7j5oZitzXrtZ0mZJGrD5VXYTQAkcJZ9i7j7m7perdcW2K83s7W28dou7b3T3jf2Kd7QDwHSYlrIidz8q6WFJ10vaZ2arJSn7WXzJRgDdh4M+U8fMVpjZkuz+XEk/Lel5SdskbcoW2yTp/qr6AABTqcp9mKslbc32YzYk3efuXzKzf5J0n5ndKmm3pPdV2AdJUqO/L2y3RvH/jTnH4nkW+4/E1z4fK5iH0XriPizcfSZsV8o8jK9OvI79hD404zrMov/q/UfjGsf+hef+/7k5FH8Ojb54Ts+ieUcLvyvz5obtPhzPOYqZrbKA6e5PSnrHJM8fknRtVdsFMA2YfAMAEKnFqZEAppZlt7ohwwSARARMAEjEkBxAORz0AQDkIcOU5GfiGkpJ6j9UcD3sHa/G2yiosyzS93J8QpTPTTh9tD+uURw4FKcM8wbjGsi+waNh++KTC8L2FEV1lM2j8XyWRfWuhcYKrs1e0D9p9iRmnEsOAMhFwASARAzJAZTDkBwAkIcME0A5ZJgAgDwETABIxJBcUvP06cJlGmdG43UUzNN4rvV/fuJk2G69PYXraI7G72H5E/E2Gjv3hO3eG3+dGkeOxq8PW9Occ51lkYL1+1BcrztrOHWYAIAAARMAEjEkB1AOQ3IAQB4yTAClcNAHAJCLgAkAiRiSAyinhkNyAqbSJn21k3Fxe9UF083heJLjxqni4nv1xMXt9uyuc+qDzYknMfaRs/Hrqy46nwJecIICZjcCJoBSOOgDAMhFwASARAzJAbTPVcuDPmSYAJCIDBNAOWSYAIA8ZJiJPKXOsUJFtaLNYyeK19HfF7YX1kkWTBCssbH49TOgzrJQo+A9FHwGmNkImADaZqIOEwAQIMMEUA4ZJgAgDwETABIxJAdQinn9xuRkmACQiAwzUVGdY6drDJO2X4c6yaqdjWtVa4NzyQEAEQImACRiSA6gFM70AQDkImACQCKG5ADKYUgOAMhDhpmIGkXgjTjoAwDIRcAEgEQMyQGUw5AcAJCHDBNA+5yDPgCAAAETABIxJAdQDkNyAEAeMkwAbTNx0AcAECBgAkAihuQAyuEyuwCAPGSYAErhoA8AIBcBEwASMSQH0D4XZ/oAAPKRYQIoxZqd7sH0I8MEgEQETABIxJAcQDkc9AEA5KksYJrZOjP7WzN7zsyeMbOPZM8vM7OHzGxH9nNpVX0AgKlUZYY5KunX3f2tkq6S9GEzu0TSHZK2u/sGSduzxwBmGPPO3jqhsoDp7oPu/q3s/glJz0laI+kmSVuzxbZKurmqPgDAVJqWgz5mtl7SOyR9Q9Iqdx+UWkHVzFZORx8ATCEX07tVwcwWSPqcpF919+NtvG6zmT1mZo+NaLi6DgJAokoDppn1qRUsP+Xun8+e3mdmq7P21ZL2T/Zad9/i7hvdfWO/5lTZTQBIUuVRcpP0CUnPufvvj2vaJmlTdn+TpPur6gOA6tTxoE+V+zCvlvSLkp4ysyey535L0p2S7jOzWyXtlvS+CvsAAFOmsoDp7l9X62qck7m2qu0CmCb1O+bDmT4AkIqACQCJmHwDQNtMXAQNABAgwwTQPnfO9AEA5CNgAkAihuQASuGgDwAgFxkmgHLIMAEAeQiYAJCIITmAUjjoAwDIRcAEMCuZ2fVm9oKZ7TSzH7g6rZn9WzN7Mrv9o5ldVrROhuQA2ueSmt07JjezHkl3SbpO0h5Jj5rZNnd/dtxiL0n6KXc/YmY3SNoi6Z3ReskwAcxGV0ra6e673H1E0mfUusT397j7P7r7kezhI5LWFq2UDBNAOZ1PMJeb2WPjHm9x9y3Z/TWSXh3Xtkdx9nirpC8XbZCACWCmOujuG3PaJrs8zqQh3szerVbAfFfRBgmYAGajPZLWjXu8VtLeiQuZ2aWSPi7pBnc/VLRSAiaAUrq8DvNRSRvM7EJJr0l6v6QPjF/AzC6Q9HlJv+ju30lZKQETwKzj7qNmdrukByX1SLrH3Z8xs9uy9rsl/bak8yT9qZlJ0mgwxJdEwARQVpfPuO7uD0h6YMJzd4+7/8uSfrmddVJWBACJCJgAkIghOYBSuvygTyXIMAEgERkmgPa5uuFMn2lHhgkAiQiYAJCIITmAtpkk6/I6zCqQYQJAIjJMAOU0O92B6UeGCQCJCJgAkIghOYBSOOgDAMhFhgmgfZzpAwCIEDABIBFDcgAleNfPuF4FMkwASETABIBEDMkBlMKM6wCAXGSYAMrhoA8AIA8BEwASMSQH0D6XjPkwAQB5yDABlMNBHwBAHgImACRiSA6gnPqNyMkwASAVGSaAUrimDwAgFwETABIxJAdQDkNyAEAeMkwA7XNJnEsOAMhDwASARAzJAbTN5NRhAgDykWECKIcMEwCQh4AJAIkYkgMohyE5ACAPARMAEjEkB9A+To0EAEQqC5hmdo+Z7Tezp8c9t8zMHjKzHdnPpVVtH0C1zL2jt06oMsO8V9L1E567Q9J2d98gaXv2GABmhMoCprt/TdLhCU/fJGlrdn+rpJur2j4ATLXpPuizyt0HJcndB81sZd6CZrZZ0mZJGrD509Q9AMmow+we7r7F3Te6+8Z+zel0dwBg2jPMfWa2OssuV0vaP83bBzAlnAxzGmyTtCm7v0nS/dO8fQAorcqyok9L+idJbzGzPWZ2q6Q7JV1nZjskXZc9BoAZobIhubvfktN0bVXbBDBNXAzJAQD5OJccQDmcSw4AyEPABIBEDMkBlMJldgEAucgwAZRDhgkAyEPABIBEDMkBtM8lNRmSAwBykGECKIHp3QAAAQImACRiSA6gHIbkAIA8BEwASMSQHEA5DMkBAHnIMAG0jzN9AAARAiYAJGJIDqAEl7x+V0EjwwSARGSYAMqhrAgAkIeACQCJGJIDaB91mACACBkmgHI46AMAyEPABIBEDMkBlMOQHACQhwwTQAlcZhcAECBgAkAihuQA2ueSmkzvBgDIQcAEgEQMyQGUw1FyAEAeMkwA5ZBhAgDyEDABIBFDcgAlODOuAwDykWECaJ9L7pzpAwDIQcAEgEQMyQGUw0EfAEAeMkwA5XCmDwAgDwETABIxJAfQPndmXAcA5CPDBFAOB30AAHkImABmJTO73sxeMLOdZnbHJO1mZn+ctT9pZlcUrZMhOYBSvIsP+phZj6S7JF0naY+kR81sm7s/O26xGyRtyG7vlPSx7GcuMkwAs9GVkna6+y53H5H0GUk3TVjmJkmf9JZHJC0xs9XRSskwAZTg3XDQZ7mZPTbu8RZ335LdXyPp1XFte/SD2eNky6yRNJi3QQImgJnqoLtvzGmzSZ6bGOFTlnkDhuQAZqM9ktaNe7xW0t4Sy7wBARNA+1yt6d06eYs9KmmDmV1oZv2S3i9p24Rltkn6YHa0/CpJx9w9dzguMSQHMAu5+6iZ3S7pQUk9ku5x92fM7Las/W5JD0i6UdJOSaclfahovQRMALOSuz+gVlAc/9zd4+67pA+3s04CJoByuAgaACAPGSaAtrkk55o+AIA8HQmYRSfFA0A3mvYheeJJ8QC6mTsHfaZJyknxANB1OnHQJ+WkeABdro4HfToRMJNOeDezzZI2S9KAza+6TwBQqBND8qQT3t19i7tvdPeN/ZozbZ0DgDydyDC/d1K8pNfUOin+Ax3oB4BzUcODPtMeMPNOip/ufgBAu8w7P2tyITM7IOmVcU8tl3SwQ91JRR/PXbf3T+pMH9/k7iumeZtvYGZfUeu9d9JBd79+Ojc4IwLmRGb2WDDTclegj+eu2/snzYw+YupwaiQAJCJgAkCimRowtxQv0nH08dx1e/+kmdFHTJEZuQ8TADphpmaYADDtCJgAkGhGBcyZMI+mmb1sZk+Z2RNm9lin+yNJZnaPme03s6fHPbfMzB4ysx3Zz6Vd2Mf/bmavZZ/lE2Z2Ywf7t87M/tbMnjOzZ8zsI9nzXfU5olozJmCOm0fzBkmXSLrFzC7pbK9yvdvdL++i+rx7JU0s8L1D0nZ33yBpe/a4k+7VD/ZRkv4g+ywvz64C2Cmjkn7d3d8q6SpJH86+f932OaJCMyZgink0S3P3r0k6POHpmyRtze5vlXTzdPZpopw+dg13H3T3b2X3T0h6Tq2pCrvqc0S1ZlLAnGwezTUd6kvEJX3VzB7PpqjrVqvcfVBqBQNJKzvcnzy3m9mT2ZC9K4a7ZrZe0jskfUMz53PEFJhJATNpHs0ucLW7X6HWroMPm9lPdrpDM9jHJF0k6XJJg5J+r6O9kWRmCyR9TtKvuvvxTvcH02smBcykeTQ7zd33Zj/3S/qCWrsSutE+M1stSdnP/R3uzw9w933uPubuTUn/Vx3+LM2sT61g+Sl3/3z2dNd/jpg6Mylgfm8eTTPrV2sezW0d7tMbmNl8M1v4+n1J75X0dPyqjtkmaVN2f5Ok+zvYl0m9HogyP6cOfpZmZpI+Iek5d//9cU1d/zli6syoM32yspI/1Pfn0fxfne3RG5nZm9XKKqXWXKN/2Q19NLNPS7pGrem49kn6HUlflHSfpAsk7Zb0Pnfv2EGXnD5eo9Zw3CW9LOk/vr6/sAP9e5ekv5f0lKTXZ879LbX2Y3bN54hqzaiACQCdNJOG5ADQUQRMAEhEwASARARMAEhEwASARATMGjOznzMzN7OLz2Edv2RmfzKV/QK6FQGz3m6R9HW1TgIAUICAWVPZOdFXS7pVWcA0s2vM7GEz+2sze97MPpWd4SIzuzF77utm9sdm9qVJ1rnCzD5nZo9mt6un9U0BFevtdAfQMTdL+oq7f8fMDpvZFdnz75D0NrXO0/8HSVdnEyH/maSfdPeXsrNyJvNHas1f+XUzu0DSg5LeWum7AKYRAbO+blHrNFOpNbfoLZL+n6RvuvseSTKzJyStl3RS0i53fylb/tOSJpu67qclXZIlpZK0yMwWZvNHAjMeAbOGzOw8Se+R9HYzc7XOzXdJD0gaHrfomFrfkcmm1ptMQ9KPu/vQFHYX6Brsw6ynn5f0SXd/k7uvd/d1kl6S9K6c5Z+X9OZs4lxJ+jc5y31V0u2vPzCzy6emu0B3IGDW0y36/qxKr/ucpA9MtnCWMf4nSV8xs6+rNZvQsUkW/c+SNmYzpD8r6bap6zLQecxWhCRmtsDdT2ZHze+StMPd/6DT/QKmExkmUv2H7CDQM5IWq3XUHKgVMkwASESGCQCJCJgAkIiACQCJCJgAkIiACQCJ/j9bPMjqqpTah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TextBox 39"/>
          <p:cNvSpPr txBox="1"/>
          <p:nvPr/>
        </p:nvSpPr>
        <p:spPr>
          <a:xfrm>
            <a:off x="1532775" y="3027678"/>
            <a:ext cx="2396682" cy="369332"/>
          </a:xfrm>
          <a:prstGeom prst="rect">
            <a:avLst/>
          </a:prstGeom>
          <a:noFill/>
        </p:spPr>
        <p:txBody>
          <a:bodyPr wrap="none" rtlCol="0">
            <a:spAutoFit/>
          </a:bodyPr>
          <a:lstStyle/>
          <a:p>
            <a:r>
              <a:rPr lang="en-US" dirty="0"/>
              <a:t>Fluorescence signature </a:t>
            </a:r>
            <a:endParaRPr lang="en-GB" dirty="0"/>
          </a:p>
        </p:txBody>
      </p:sp>
      <p:sp>
        <p:nvSpPr>
          <p:cNvPr id="41" name="TextBox 40"/>
          <p:cNvSpPr txBox="1"/>
          <p:nvPr/>
        </p:nvSpPr>
        <p:spPr>
          <a:xfrm>
            <a:off x="8700701" y="2942935"/>
            <a:ext cx="1798377" cy="369332"/>
          </a:xfrm>
          <a:prstGeom prst="rect">
            <a:avLst/>
          </a:prstGeom>
          <a:noFill/>
        </p:spPr>
        <p:txBody>
          <a:bodyPr wrap="none" rtlCol="0">
            <a:spAutoFit/>
          </a:bodyPr>
          <a:lstStyle/>
          <a:p>
            <a:r>
              <a:rPr lang="en-US" dirty="0"/>
              <a:t>Scattering image </a:t>
            </a:r>
            <a:endParaRPr lang="en-GB" dirty="0"/>
          </a:p>
        </p:txBody>
      </p:sp>
      <p:sp>
        <p:nvSpPr>
          <p:cNvPr id="42" name="TextBox 41"/>
          <p:cNvSpPr txBox="1"/>
          <p:nvPr/>
        </p:nvSpPr>
        <p:spPr>
          <a:xfrm rot="16200000">
            <a:off x="5319291" y="3212343"/>
            <a:ext cx="1221938" cy="369332"/>
          </a:xfrm>
          <a:prstGeom prst="rect">
            <a:avLst/>
          </a:prstGeom>
          <a:noFill/>
        </p:spPr>
        <p:txBody>
          <a:bodyPr wrap="none" rtlCol="0">
            <a:spAutoFit/>
          </a:bodyPr>
          <a:lstStyle/>
          <a:p>
            <a:r>
              <a:rPr lang="en-US" dirty="0">
                <a:solidFill>
                  <a:schemeClr val="bg1"/>
                </a:solidFill>
              </a:rPr>
              <a:t>instrument</a:t>
            </a:r>
            <a:endParaRPr lang="en-GB" dirty="0">
              <a:solidFill>
                <a:schemeClr val="bg1"/>
              </a:solidFill>
            </a:endParaRPr>
          </a:p>
        </p:txBody>
      </p:sp>
      <p:sp>
        <p:nvSpPr>
          <p:cNvPr id="3" name="TextBox 2"/>
          <p:cNvSpPr txBox="1"/>
          <p:nvPr/>
        </p:nvSpPr>
        <p:spPr>
          <a:xfrm>
            <a:off x="4838360" y="4748724"/>
            <a:ext cx="2286716" cy="646331"/>
          </a:xfrm>
          <a:prstGeom prst="rect">
            <a:avLst/>
          </a:prstGeom>
          <a:noFill/>
        </p:spPr>
        <p:txBody>
          <a:bodyPr wrap="none" rtlCol="0">
            <a:spAutoFit/>
          </a:bodyPr>
          <a:lstStyle/>
          <a:p>
            <a:pPr algn="ctr"/>
            <a:r>
              <a:rPr lang="en-US" dirty="0"/>
              <a:t>Cluster analysis</a:t>
            </a:r>
          </a:p>
          <a:p>
            <a:pPr algn="ctr"/>
            <a:r>
              <a:rPr lang="en-US" dirty="0"/>
              <a:t>Unsupervised learning</a:t>
            </a:r>
            <a:endParaRPr lang="en-GB" dirty="0"/>
          </a:p>
        </p:txBody>
      </p:sp>
      <p:sp>
        <p:nvSpPr>
          <p:cNvPr id="37" name="TextBox 36"/>
          <p:cNvSpPr txBox="1"/>
          <p:nvPr/>
        </p:nvSpPr>
        <p:spPr>
          <a:xfrm>
            <a:off x="3682708" y="6080088"/>
            <a:ext cx="4792017" cy="369332"/>
          </a:xfrm>
          <a:prstGeom prst="rect">
            <a:avLst/>
          </a:prstGeom>
          <a:noFill/>
        </p:spPr>
        <p:txBody>
          <a:bodyPr wrap="none" rtlCol="0">
            <a:spAutoFit/>
          </a:bodyPr>
          <a:lstStyle/>
          <a:p>
            <a:pPr algn="ctr"/>
            <a:r>
              <a:rPr lang="en-US" i="1" dirty="0"/>
              <a:t>K-means, Hierarchical Agglomerative Clustering…</a:t>
            </a:r>
            <a:endParaRPr lang="en-GB" i="1" dirty="0"/>
          </a:p>
        </p:txBody>
      </p:sp>
      <p:sp>
        <p:nvSpPr>
          <p:cNvPr id="44" name="TextBox 43"/>
          <p:cNvSpPr txBox="1"/>
          <p:nvPr/>
        </p:nvSpPr>
        <p:spPr>
          <a:xfrm>
            <a:off x="847408" y="5416701"/>
            <a:ext cx="3036545" cy="369332"/>
          </a:xfrm>
          <a:prstGeom prst="rect">
            <a:avLst/>
          </a:prstGeom>
          <a:noFill/>
        </p:spPr>
        <p:txBody>
          <a:bodyPr wrap="square" rtlCol="0">
            <a:spAutoFit/>
          </a:bodyPr>
          <a:lstStyle/>
          <a:p>
            <a:pPr algn="ctr"/>
            <a:r>
              <a:rPr lang="en-US" dirty="0"/>
              <a:t>Pre-processing</a:t>
            </a:r>
            <a:endParaRPr lang="en-GB" dirty="0"/>
          </a:p>
        </p:txBody>
      </p:sp>
      <p:sp>
        <p:nvSpPr>
          <p:cNvPr id="45" name="TextBox 44"/>
          <p:cNvSpPr txBox="1"/>
          <p:nvPr/>
        </p:nvSpPr>
        <p:spPr>
          <a:xfrm>
            <a:off x="8159758" y="5254287"/>
            <a:ext cx="3036545" cy="646331"/>
          </a:xfrm>
          <a:prstGeom prst="rect">
            <a:avLst/>
          </a:prstGeom>
          <a:noFill/>
        </p:spPr>
        <p:txBody>
          <a:bodyPr wrap="square" rtlCol="0">
            <a:spAutoFit/>
          </a:bodyPr>
          <a:lstStyle/>
          <a:p>
            <a:pPr algn="ctr"/>
            <a:r>
              <a:rPr lang="en-US" dirty="0"/>
              <a:t>Pre-processing</a:t>
            </a:r>
          </a:p>
          <a:p>
            <a:pPr algn="ctr"/>
            <a:r>
              <a:rPr lang="en-US" i="1" dirty="0" err="1"/>
              <a:t>Autoencoders</a:t>
            </a:r>
            <a:endParaRPr lang="en-GB" i="1" dirty="0"/>
          </a:p>
        </p:txBody>
      </p:sp>
      <p:sp>
        <p:nvSpPr>
          <p:cNvPr id="28" name="Bent Arrow 27"/>
          <p:cNvSpPr/>
          <p:nvPr/>
        </p:nvSpPr>
        <p:spPr>
          <a:xfrm rot="5400000">
            <a:off x="8449469" y="3919676"/>
            <a:ext cx="344958" cy="23242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Bent Arrow 28"/>
          <p:cNvSpPr/>
          <p:nvPr/>
        </p:nvSpPr>
        <p:spPr>
          <a:xfrm rot="10800000">
            <a:off x="8474725" y="5974080"/>
            <a:ext cx="1279335" cy="3822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6" name="Bent Arrow 45"/>
          <p:cNvSpPr/>
          <p:nvPr/>
        </p:nvSpPr>
        <p:spPr>
          <a:xfrm rot="16200000" flipH="1">
            <a:off x="3336379" y="3903597"/>
            <a:ext cx="344958" cy="23242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7" name="Bent Arrow 46"/>
          <p:cNvSpPr/>
          <p:nvPr/>
        </p:nvSpPr>
        <p:spPr>
          <a:xfrm rot="10800000" flipH="1">
            <a:off x="2346726" y="5944991"/>
            <a:ext cx="1279335" cy="3822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Title 1"/>
          <p:cNvSpPr txBox="1">
            <a:spLocks/>
          </p:cNvSpPr>
          <p:nvPr/>
        </p:nvSpPr>
        <p:spPr>
          <a:xfrm>
            <a:off x="4257040" y="805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Todays exercises</a:t>
            </a:r>
          </a:p>
        </p:txBody>
      </p:sp>
      <p:pic>
        <p:nvPicPr>
          <p:cNvPr id="48" name="Picture 47">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spTree>
    <p:extLst>
      <p:ext uri="{BB962C8B-B14F-4D97-AF65-F5344CB8AC3E}">
        <p14:creationId xmlns:p14="http://schemas.microsoft.com/office/powerpoint/2010/main" val="794168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3039" y="303033"/>
            <a:ext cx="10515600" cy="1325563"/>
          </a:xfrm>
        </p:spPr>
        <p:txBody>
          <a:bodyPr>
            <a:normAutofit/>
          </a:bodyPr>
          <a:lstStyle/>
          <a:p>
            <a:r>
              <a:rPr lang="en-US" sz="3600" dirty="0"/>
              <a:t>Our workflow….</a:t>
            </a:r>
            <a:endParaRPr lang="en-GB" sz="3600" dirty="0"/>
          </a:p>
        </p:txBody>
      </p:sp>
      <p:sp>
        <p:nvSpPr>
          <p:cNvPr id="4" name="Slide Number Placeholder 3"/>
          <p:cNvSpPr>
            <a:spLocks noGrp="1"/>
          </p:cNvSpPr>
          <p:nvPr>
            <p:ph type="sldNum" sz="quarter" idx="12"/>
          </p:nvPr>
        </p:nvSpPr>
        <p:spPr/>
        <p:txBody>
          <a:bodyPr/>
          <a:lstStyle/>
          <a:p>
            <a:fld id="{EB43F5EA-83AC-47A7-B633-1E217C84ACEE}" type="slidenum">
              <a:rPr lang="en-GB" smtClean="0"/>
              <a:t>21</a:t>
            </a:fld>
            <a:endParaRPr lang="en-GB"/>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3F5EA-83AC-47A7-B633-1E217C84ACEE}" type="slidenum">
              <a:rPr lang="en-GB" smtClean="0"/>
              <a:pPr/>
              <a:t>21</a:t>
            </a:fld>
            <a:endParaRPr lang="en-GB"/>
          </a:p>
        </p:txBody>
      </p:sp>
      <p:sp>
        <p:nvSpPr>
          <p:cNvPr id="15" name="TextBox 14"/>
          <p:cNvSpPr txBox="1"/>
          <p:nvPr/>
        </p:nvSpPr>
        <p:spPr>
          <a:xfrm>
            <a:off x="800250" y="2553890"/>
            <a:ext cx="2396682" cy="369332"/>
          </a:xfrm>
          <a:prstGeom prst="rect">
            <a:avLst/>
          </a:prstGeom>
          <a:noFill/>
        </p:spPr>
        <p:txBody>
          <a:bodyPr wrap="none" rtlCol="0">
            <a:spAutoFit/>
          </a:bodyPr>
          <a:lstStyle/>
          <a:p>
            <a:r>
              <a:rPr lang="en-US" dirty="0"/>
              <a:t>Fluorescence signature </a:t>
            </a:r>
            <a:endParaRPr lang="en-GB" dirty="0"/>
          </a:p>
        </p:txBody>
      </p:sp>
      <p:sp>
        <p:nvSpPr>
          <p:cNvPr id="16" name="TextBox 15"/>
          <p:cNvSpPr txBox="1"/>
          <p:nvPr/>
        </p:nvSpPr>
        <p:spPr>
          <a:xfrm>
            <a:off x="800250" y="3840912"/>
            <a:ext cx="1798377" cy="369332"/>
          </a:xfrm>
          <a:prstGeom prst="rect">
            <a:avLst/>
          </a:prstGeom>
          <a:noFill/>
        </p:spPr>
        <p:txBody>
          <a:bodyPr wrap="none" rtlCol="0">
            <a:spAutoFit/>
          </a:bodyPr>
          <a:lstStyle/>
          <a:p>
            <a:r>
              <a:rPr lang="en-US" dirty="0"/>
              <a:t>Scattering image </a:t>
            </a:r>
            <a:endParaRPr lang="en-GB" dirty="0"/>
          </a:p>
        </p:txBody>
      </p:sp>
      <p:sp>
        <p:nvSpPr>
          <p:cNvPr id="18" name="TextBox 17"/>
          <p:cNvSpPr txBox="1"/>
          <p:nvPr/>
        </p:nvSpPr>
        <p:spPr>
          <a:xfrm>
            <a:off x="9695001" y="3058585"/>
            <a:ext cx="2286716" cy="646331"/>
          </a:xfrm>
          <a:prstGeom prst="rect">
            <a:avLst/>
          </a:prstGeom>
          <a:noFill/>
        </p:spPr>
        <p:txBody>
          <a:bodyPr wrap="none" rtlCol="0">
            <a:spAutoFit/>
          </a:bodyPr>
          <a:lstStyle/>
          <a:p>
            <a:pPr algn="ctr"/>
            <a:r>
              <a:rPr lang="en-US" dirty="0"/>
              <a:t>Cluster analysis</a:t>
            </a:r>
          </a:p>
          <a:p>
            <a:pPr algn="ctr"/>
            <a:r>
              <a:rPr lang="en-US" dirty="0"/>
              <a:t>Unsupervised learning</a:t>
            </a:r>
            <a:endParaRPr lang="en-GB" dirty="0"/>
          </a:p>
        </p:txBody>
      </p:sp>
      <p:sp>
        <p:nvSpPr>
          <p:cNvPr id="20" name="TextBox 19"/>
          <p:cNvSpPr txBox="1"/>
          <p:nvPr/>
        </p:nvSpPr>
        <p:spPr>
          <a:xfrm>
            <a:off x="3196932" y="2553890"/>
            <a:ext cx="3036545" cy="369332"/>
          </a:xfrm>
          <a:prstGeom prst="rect">
            <a:avLst/>
          </a:prstGeom>
          <a:noFill/>
        </p:spPr>
        <p:txBody>
          <a:bodyPr wrap="square" rtlCol="0">
            <a:spAutoFit/>
          </a:bodyPr>
          <a:lstStyle/>
          <a:p>
            <a:pPr algn="ctr"/>
            <a:r>
              <a:rPr lang="en-US" dirty="0"/>
              <a:t>Pre-processing</a:t>
            </a:r>
            <a:endParaRPr lang="en-GB" dirty="0"/>
          </a:p>
        </p:txBody>
      </p:sp>
      <p:sp>
        <p:nvSpPr>
          <p:cNvPr id="21" name="TextBox 20"/>
          <p:cNvSpPr txBox="1"/>
          <p:nvPr/>
        </p:nvSpPr>
        <p:spPr>
          <a:xfrm>
            <a:off x="5909336" y="3898639"/>
            <a:ext cx="3036545" cy="646331"/>
          </a:xfrm>
          <a:prstGeom prst="rect">
            <a:avLst/>
          </a:prstGeom>
          <a:noFill/>
        </p:spPr>
        <p:txBody>
          <a:bodyPr wrap="square" rtlCol="0">
            <a:spAutoFit/>
          </a:bodyPr>
          <a:lstStyle/>
          <a:p>
            <a:pPr algn="ctr"/>
            <a:r>
              <a:rPr lang="en-US" i="1" dirty="0"/>
              <a:t>Convolutional, LSTM, </a:t>
            </a:r>
            <a:r>
              <a:rPr lang="en-US" i="1" dirty="0" err="1"/>
              <a:t>Autoencoders</a:t>
            </a:r>
            <a:endParaRPr lang="en-GB" i="1" dirty="0"/>
          </a:p>
        </p:txBody>
      </p:sp>
      <p:sp>
        <p:nvSpPr>
          <p:cNvPr id="22" name="Bent Arrow 21"/>
          <p:cNvSpPr/>
          <p:nvPr/>
        </p:nvSpPr>
        <p:spPr>
          <a:xfrm rot="5400000">
            <a:off x="8195640" y="258069"/>
            <a:ext cx="287765" cy="520581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TextBox 25"/>
          <p:cNvSpPr txBox="1"/>
          <p:nvPr/>
        </p:nvSpPr>
        <p:spPr>
          <a:xfrm>
            <a:off x="3196931" y="3852473"/>
            <a:ext cx="3036545" cy="369332"/>
          </a:xfrm>
          <a:prstGeom prst="rect">
            <a:avLst/>
          </a:prstGeom>
          <a:noFill/>
        </p:spPr>
        <p:txBody>
          <a:bodyPr wrap="square" rtlCol="0">
            <a:spAutoFit/>
          </a:bodyPr>
          <a:lstStyle/>
          <a:p>
            <a:pPr algn="ctr"/>
            <a:r>
              <a:rPr lang="en-US" dirty="0"/>
              <a:t>Pre-processing</a:t>
            </a:r>
            <a:endParaRPr lang="en-GB" dirty="0"/>
          </a:p>
        </p:txBody>
      </p:sp>
      <p:sp>
        <p:nvSpPr>
          <p:cNvPr id="27" name="Bent Arrow 26"/>
          <p:cNvSpPr/>
          <p:nvPr/>
        </p:nvSpPr>
        <p:spPr>
          <a:xfrm rot="16200000" flipV="1">
            <a:off x="9632631" y="2787720"/>
            <a:ext cx="287766" cy="233182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Right Arrow 27"/>
          <p:cNvSpPr/>
          <p:nvPr/>
        </p:nvSpPr>
        <p:spPr>
          <a:xfrm>
            <a:off x="3288371" y="2683112"/>
            <a:ext cx="544668" cy="1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ight Arrow 28"/>
          <p:cNvSpPr/>
          <p:nvPr/>
        </p:nvSpPr>
        <p:spPr>
          <a:xfrm>
            <a:off x="3217251" y="3953636"/>
            <a:ext cx="544668" cy="1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ight Arrow 29"/>
          <p:cNvSpPr/>
          <p:nvPr/>
        </p:nvSpPr>
        <p:spPr>
          <a:xfrm>
            <a:off x="5736617" y="3974891"/>
            <a:ext cx="544668" cy="1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DEF53B8-26D1-7C4D-9715-CE14C9B6CCF2}"/>
              </a:ext>
            </a:extLst>
          </p:cNvPr>
          <p:cNvPicPr>
            <a:picLocks noChangeAspect="1"/>
          </p:cNvPicPr>
          <p:nvPr/>
        </p:nvPicPr>
        <p:blipFill>
          <a:blip r:embed="rId3"/>
          <a:stretch>
            <a:fillRect/>
          </a:stretch>
        </p:blipFill>
        <p:spPr>
          <a:xfrm>
            <a:off x="0" y="0"/>
            <a:ext cx="2554014" cy="1083807"/>
          </a:xfrm>
          <a:prstGeom prst="rect">
            <a:avLst/>
          </a:prstGeom>
        </p:spPr>
      </p:pic>
      <p:pic>
        <p:nvPicPr>
          <p:cNvPr id="1026" name="Picture 2" descr="Project Jupyter - Wikipedia">
            <a:extLst>
              <a:ext uri="{FF2B5EF4-FFF2-40B4-BE49-F238E27FC236}">
                <a16:creationId xmlns:a16="http://schemas.microsoft.com/office/drawing/2014/main" id="{136FF2CF-1B66-D94E-B1FF-5293ABB77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33" y="1702440"/>
            <a:ext cx="631105" cy="7315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roject Jupyter - Wikipedia">
            <a:extLst>
              <a:ext uri="{FF2B5EF4-FFF2-40B4-BE49-F238E27FC236}">
                <a16:creationId xmlns:a16="http://schemas.microsoft.com/office/drawing/2014/main" id="{8DB48242-1B40-FE40-AC7C-2B23E08797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0" y="4362844"/>
            <a:ext cx="631105" cy="73151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Project Jupyter - Wikipedia">
            <a:extLst>
              <a:ext uri="{FF2B5EF4-FFF2-40B4-BE49-F238E27FC236}">
                <a16:creationId xmlns:a16="http://schemas.microsoft.com/office/drawing/2014/main" id="{A7D4D53D-0019-CB4E-AA0A-F76DE516A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346" y="5904682"/>
            <a:ext cx="631105" cy="731519"/>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30">
            <a:extLst>
              <a:ext uri="{FF2B5EF4-FFF2-40B4-BE49-F238E27FC236}">
                <a16:creationId xmlns:a16="http://schemas.microsoft.com/office/drawing/2014/main" id="{5EC7DF4A-54AF-244C-AEA7-9F415922C834}"/>
              </a:ext>
            </a:extLst>
          </p:cNvPr>
          <p:cNvSpPr/>
          <p:nvPr/>
        </p:nvSpPr>
        <p:spPr>
          <a:xfrm rot="5400000">
            <a:off x="7336012" y="4928997"/>
            <a:ext cx="544668" cy="1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362BB130-B1B6-5D41-82E1-A12428A973E5}"/>
              </a:ext>
            </a:extLst>
          </p:cNvPr>
          <p:cNvSpPr txBox="1"/>
          <p:nvPr/>
        </p:nvSpPr>
        <p:spPr>
          <a:xfrm>
            <a:off x="7388677" y="5460446"/>
            <a:ext cx="3036545" cy="369332"/>
          </a:xfrm>
          <a:prstGeom prst="rect">
            <a:avLst/>
          </a:prstGeom>
          <a:noFill/>
        </p:spPr>
        <p:txBody>
          <a:bodyPr wrap="square" rtlCol="0">
            <a:spAutoFit/>
          </a:bodyPr>
          <a:lstStyle/>
          <a:p>
            <a:pPr algn="ctr"/>
            <a:r>
              <a:rPr lang="en-US" i="1" dirty="0" err="1"/>
              <a:t>Optimising</a:t>
            </a:r>
            <a:r>
              <a:rPr lang="en-US" i="1" dirty="0"/>
              <a:t> network design</a:t>
            </a:r>
            <a:endParaRPr lang="en-GB" i="1" dirty="0"/>
          </a:p>
        </p:txBody>
      </p:sp>
      <p:sp>
        <p:nvSpPr>
          <p:cNvPr id="33" name="Right Arrow 32">
            <a:extLst>
              <a:ext uri="{FF2B5EF4-FFF2-40B4-BE49-F238E27FC236}">
                <a16:creationId xmlns:a16="http://schemas.microsoft.com/office/drawing/2014/main" id="{24248239-EB88-EC4D-8A65-18F84726CE96}"/>
              </a:ext>
            </a:extLst>
          </p:cNvPr>
          <p:cNvSpPr/>
          <p:nvPr/>
        </p:nvSpPr>
        <p:spPr>
          <a:xfrm rot="16200000">
            <a:off x="9709865" y="4852884"/>
            <a:ext cx="544668" cy="1438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A6DA783-B3E8-BD46-B911-57060A916F7F}"/>
              </a:ext>
            </a:extLst>
          </p:cNvPr>
          <p:cNvSpPr txBox="1"/>
          <p:nvPr/>
        </p:nvSpPr>
        <p:spPr>
          <a:xfrm>
            <a:off x="1536309" y="1883533"/>
            <a:ext cx="1285032" cy="369332"/>
          </a:xfrm>
          <a:prstGeom prst="rect">
            <a:avLst/>
          </a:prstGeom>
          <a:noFill/>
        </p:spPr>
        <p:txBody>
          <a:bodyPr wrap="none" rtlCol="0">
            <a:spAutoFit/>
          </a:bodyPr>
          <a:lstStyle/>
          <a:p>
            <a:r>
              <a:rPr lang="en-US" dirty="0">
                <a:solidFill>
                  <a:srgbClr val="FF0000"/>
                </a:solidFill>
              </a:rPr>
              <a:t>Notebook 1</a:t>
            </a:r>
          </a:p>
        </p:txBody>
      </p:sp>
      <p:sp>
        <p:nvSpPr>
          <p:cNvPr id="34" name="TextBox 33">
            <a:extLst>
              <a:ext uri="{FF2B5EF4-FFF2-40B4-BE49-F238E27FC236}">
                <a16:creationId xmlns:a16="http://schemas.microsoft.com/office/drawing/2014/main" id="{E2901175-084E-D74A-99FB-C8CCE4759E13}"/>
              </a:ext>
            </a:extLst>
          </p:cNvPr>
          <p:cNvSpPr txBox="1"/>
          <p:nvPr/>
        </p:nvSpPr>
        <p:spPr>
          <a:xfrm>
            <a:off x="1536309" y="4544970"/>
            <a:ext cx="1285032" cy="369332"/>
          </a:xfrm>
          <a:prstGeom prst="rect">
            <a:avLst/>
          </a:prstGeom>
          <a:noFill/>
        </p:spPr>
        <p:txBody>
          <a:bodyPr wrap="none" rtlCol="0">
            <a:spAutoFit/>
          </a:bodyPr>
          <a:lstStyle/>
          <a:p>
            <a:r>
              <a:rPr lang="en-US" dirty="0">
                <a:solidFill>
                  <a:srgbClr val="FF0000"/>
                </a:solidFill>
              </a:rPr>
              <a:t>Notebook 2</a:t>
            </a:r>
          </a:p>
        </p:txBody>
      </p:sp>
      <p:sp>
        <p:nvSpPr>
          <p:cNvPr id="35" name="TextBox 34">
            <a:extLst>
              <a:ext uri="{FF2B5EF4-FFF2-40B4-BE49-F238E27FC236}">
                <a16:creationId xmlns:a16="http://schemas.microsoft.com/office/drawing/2014/main" id="{B8213813-86C4-E140-B968-837E6BC248D8}"/>
              </a:ext>
            </a:extLst>
          </p:cNvPr>
          <p:cNvSpPr txBox="1"/>
          <p:nvPr/>
        </p:nvSpPr>
        <p:spPr>
          <a:xfrm>
            <a:off x="8339522" y="6064802"/>
            <a:ext cx="1285032" cy="369332"/>
          </a:xfrm>
          <a:prstGeom prst="rect">
            <a:avLst/>
          </a:prstGeom>
          <a:noFill/>
        </p:spPr>
        <p:txBody>
          <a:bodyPr wrap="none" rtlCol="0">
            <a:spAutoFit/>
          </a:bodyPr>
          <a:lstStyle/>
          <a:p>
            <a:r>
              <a:rPr lang="en-US" dirty="0">
                <a:solidFill>
                  <a:srgbClr val="FF0000"/>
                </a:solidFill>
              </a:rPr>
              <a:t>Notebook 3</a:t>
            </a:r>
          </a:p>
        </p:txBody>
      </p:sp>
    </p:spTree>
    <p:extLst>
      <p:ext uri="{BB962C8B-B14F-4D97-AF65-F5344CB8AC3E}">
        <p14:creationId xmlns:p14="http://schemas.microsoft.com/office/powerpoint/2010/main" val="2752070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4" descr="data:image/png;base64,iVBORw0KGgoAAAANSUhEUgAAAUwAAAK9CAYAAABPSFV+AAAAOXRFWHRTb2Z0d2FyZQBNYXRwbG90bGliIHZlcnNpb24zLjMuMSwgaHR0cHM6Ly9tYXRwbG90bGliLm9yZy/d3fzzAAAACXBIWXMAAAsTAAALEwEAmpwYAAAtXklEQVR4nO3de5Bc5Xnn8d/Tc9HofkEXFElYmCjG2AFMtJgUToJNcIDdDaQqzhrvxoqXrJZak3Uq2dqQbFWy2a2tYsuba4WYaG2CXHFsk/iC4sXGlCrEcRJswCbcsYQAITTW/a7RjGb62T/6YA/jOc95+2jOdM+c76eqa7r7PX3O2z09zzzvOc95j7m7AADFGp3uAADMFARMAEhEwASARARMAEhEwASARARMAEhEwAQwK5nZPWa238yezmk3M/tjM9tpZk+a2RVF6yRgApit7pV0fdB+g6QN2W2zpI8VrZCACWBWcvevSTocLHKTpE96yyOSlpjZ6midvVPZwar024DPtfmd7gbQFY774YPuvqKTffiZd8/3Q4fHOtkFPf7k8DOSzox7aou7b2ljFWskvTru8Z7sucG8F8yIgDnX5uuqgRs73Q2gK3x16C9e6XQfDh0e0zcfvKCjfehZveOMu288h1XYJM+F54ozJAdQV3skrRv3eK2kvdELCJgA6mqbpA9mR8uvknTM3XOH49IMGZID6C4uqalmp7sRMrNPS7pG0nIz2yPpdyT1SZK73y3pAUk3Stop6bSkDxWtk4AJYFZy91sK2l3Sh9tZJwETQAmuMe/uDLMK7MMEgEQETABIxJAcQNtaB33qd3kbMkwASESGCaCUbi8rqgIZJgAkImACQCKG5ADa5nKNOQd9AAA5yDABlEJZEQAgFwETABIxJAfQNpc0xpAcAJCHDBNAKRz0AQDkImACQCKG5ADa5hJn+gAA8pFhAiilfpO7kWECQDICJgAkYkgOoG0u50wfAEA+AiYAJGJIDqB9Lo3Vb0ROhgkAqcgwAbTNRR0mACBAwASARAzJAZRgGpN1uhPTjgwTABKRYQJom0tqUlYEAMhDwASARAzJAZTCQR8AQC4yTABtc5FhAgACBEwASMSQHEApTWdIDgDIQYYJoG0c9AEAhAiYAJCIITmAtrlMYzXMt+r3jgGgJDJMAKVQVgQAyEXABIBEDMkBtI06TABAiIAJAIkYkgMowTTm9cu36veOAaAkMkwAbXNJzRrmW/V7xwBQEgETABIxJAdQCnWYAIBcZJgA2uZOWREAIEDABIBEDMkBlNLkoA8AIA8ZJoC2taZ3q1++Vb93DAAlETABIFFlQ3Ize4ukz4576s2SflvSJ7Pn10t6WdIvuPuRqvoBoArUYU4pd3/B3S9398sl/Zik05K+IOkOSdvdfYOk7dljAOh603XQ51pJL7r7K2Z2k6Rrsue3SnpY0m9MUz8ATAGmd6vW+yV9Oru/yt0HJSn7uXKyF5jZZjN7zMweG9HwNHUTAPJVHjDNrF/Sz0r6q3Ze5+5b3H2ju2/s15xqOgcAbZiOIfkNkr7l7vuyx/vMbLW7D5rZakn7p6EPAKbYmHOmTxVu0feH45K0TdKm7P4mSfdPQx8A4JxVGjDNbJ6k6yR9ftzTd0q6zsx2ZG13VtkHAJgqlQ7J3f20pPMmPHdIraPmAGYol3FqJAAgH5NvACilyZk+AIA8BEwASMSQHEDbmA8TABAiwwTQNpdxpg8AIB8BEwASMSQHUArzYQIAcpFhAmibu7imDwAgHwETABIxJAdQgqkp6jABADnIMAG0zcVBHwBAgIAJAIkYkgMohendAAC5yDABtM1lajK9GwAgDwETABIxJAdQCgd9AAC5CJgAkIghOYC2uaQmp0YCAPKQYQIowTRWw+ndCJiYNu4etpvV7w8QMwtDcgBIRIYJoG0c9AEAhMgwAZRSx4M+ZJgAkIiACQCJGJIDaJu71fKgDwET06Yxb17Y7kND09QToBwCJoBSuMwuAMwSZna9mb1gZjvN7I5J2heb2d+Y2T+b2TNm9qGidRIwAcw6ZtYj6S5JN0i6RNItZnbJhMU+LOlZd79M0jWSfs/M+qP1MiQH0DaX1OzuOswrJe10912SZGafkXSTpGfHLeOSFlprEoMFkg5LGo1WSoYJYKZabmaPjbttHte2RtKr4x7vyZ4b708kvVXSXklPSfqIuzejDZJhAijBuuGgz0F335jTNln6O3G6rJ+R9ISk90i6SNJDZvb37n48b4Mdf8cAUIE9ktaNe7xWrUxyvA9J+ry37JT0kqSLo5USMAHMRo9K2mBmF2YHct4vaduEZXZLulaSzGyVpLdI2hWtlCF5qkbB/5ZmuOujK/hYQR8b8U78c57gt4f/z7NFa3q37j3o4+6jZna7pAcl9Ui6x92fMbPbsva7Jf1PSfea2VNqDeF/w90PRuslYAKYldz9AUkPTHju7nH390p6bzvrJGACKGWshnv06veOAaAkAiYAJGJIDqBtLuvqgz5VIcMEgEQETABIxJA8kY+Nhe1FNYruE8/Kau/1U6ExdyBsL+pjobNn4/aRgvYEna4lLdq+1ajWtFnDfKt+7xgASiLDBNA2d2mMgz4AgDwETABIxJAcQCnUYQIAcpFhAmhb60yf+uVbBMxEjQXzw3Y/dTp+/Zw58etHRtru0xv09RUu4ut/KGy34fD6T9K+A/H6C8osfbRg/QkaSxbHC5yNP0c/M3xu21+8MF7/yVPntH50t/r9iwCAksgwAZQy1t2X2a0EGSYAJCLDBNC2br+mT1XIMAEgEQETABIxJAdQAnWYs9aUzEW5bEm8jeMn420UzNM4HUYXxfNhNkbjuR4br8Q1jEVzRTbefEH8+l27w3ZJ0uIF8Tr27itexzmwuXPj7VOHOatVGjDNbImkj0t6u1r7if+9pBckfVbSekkvS/oFdz9SZT8ATL0mZUVT7o8kfcXdL5Z0maTnJN0habu7b5C0PXsMAF2vsoBpZosk/aSkT0iSu4+4+1FJN0nami22VdLNVfUBAKZSlUPyN0s6IOnPzewySY9L+oikVe4+KEnuPmhmKyd7sZltlrRZkgYsPo8bwPRixvWp1yvpCkkfc/d3SDqlNobf7r7F3Te6+8Z+xRNXAMB0qDJg7pG0x92/kT3+a7UC6D4zWy1J2c/9FfYBAKZMZUNyd/+umb1qZm9x9xckXSvp2ey2SdKd2c/7q+oDgOpQhzn1fkXSp8ysX9IuSR9SK6u9z8xulbRb0vsq7oMa8+aF7c2E2jnrj+ebLJynsRlf1/xc2UBcYylJPcNxHxonz8QrWLwo7kPBdcdHl8Q1jD3x1lvbKLou+Zrzw2Z/dW/cXlCz60NDcXtR/1Sva5fPNpUGTHd/QtLGSZqurXK7AKrVmnGdgz4AgBwETABIVItzyQFMPU6NBADkIsME0DZmXAcAhOqRYXrBPI3z4/pASVJBjWFRnaafOLfrYRfxMwU1lJIaR+I5O33fwbj94vVhuw3Fn1Gj6LrnCZoF10Y/9q8vDdsXF9RhFl0/vqjetdFTXE3qx44XLoPuVI+ACWDK1fFMn/q9YwAoiQwTQPucM30AAAECJgAkYkgOoG0uzvQBAATIMAGUUseDPrUImDY3LkxvrlxauI7GvsNhe8rEseeiaGLbxupJryX3BnY6Lm73sXiC4aM/El+MbuEr8fr7X4kL41M+QeuNv7JHLo4HTYu+WPA5zo8nmx65KP6c+18svuJK3AN0M4bkAJCoFhkmgKnF5BsAgBAZJoBSyDABALkImACQiCE5gLbV9TK7tQiYvjCuHzzxw4sK17HolXji2eapobDdes4tmW/MjSeuHV2+oHAdvU/Hk+/a2tVh+9ic+A+kZziu4/Sh+DNKsvb8sHnRroI6ywXxd0EF9a7H3xT/Hs57diReP2Y0huQAkKgWGSaAqcfkGwCAXGSYANrn1GECAAIETABIxJAcQNvqOvlGLQJmc2FcO9cYK56hcOz4yXgd/X1t9aldNhC/h7MLi7ffOH06bD/19uXx68/G6+/ZfzRsbw6fe42iN+JB0fJ/GIxfb/EfefNU/BmNLIpfb3P6w3ZJ8hOFi6BL1SJgAph6dcww2YcJAIkImACQiCE5gLbVdfINMkwASESGCaAUJ8MEAOSpRYY5tiCujRvYN1y4jt5VK8L25pGj7XSpbb4gvl723N3HildSMBfk0LL4/+fSFwqua37seLz9swWFnAkaB4+E7aPf3Re296yIf49+Jv4unD4/rtkdW70sbJckO3iocBl0p1oETABTj+ndAAC5yDABtM2Z3g0AECFgAkAihuQASqEOEwCQqxYZ5uG3xHNJrni0oH5QkhLmOaySDcc1jH6kuA6zeeHasL3/RFxj2Hs8rsNsDsXtVjAXZYqxghpG64t/T77qvLC94c2wvVnwNUhJumZHXsa55ACAAAETABLVYkgOYOpx0AcAkIuACQCJGJIDaFtdL7NLhgkAiWqRYR77kbi+cM7xhYXrWPp3nZ3D0E+eCtvHiuailDR81UVh+/y98VyQ3hv/f52KOssi1ht/ZW3u3LD9yI8uCduXFcy32Xc8fo+N0+c+5+eM4K0JOOqGDBMAEhEwASBRLYbkAKYeM64DAHKRYQJom4szfQAAAQImACRiSA6ghHrOh1mLgOmr4oLsM0viCYYlaXTfgbDd+go+ymZBlW+j4Ms3HL+HnsWL4tdLagzHk+NaQR/PLo4/p6Iplr2g0nlKCt+XLw2bm73xNnws/ozmDcbvYTThu1SLP7pZit8dgFI40wcAkIuACQCJGJIDKIU6TABALjJMAG1zJ8MEAATIMCUtGBwrXKZnwfxK+2Dz4olvVTBxrnqK//cNvBJPjnv80hVhe/+x0XgDjbgPjf6+sN3PxLWmUnGdpPX2hO2LXj4Tr/9UPFFzz0jYrKHz58QLSCqerhrdqtKAaWYvSzohaUzSqLtvNLNlkj4rab2klyX9grvHf8kAuk4dz/SZjiH5u939cnffmD2+Q9J2d98gaXv2GAC6Xif2Yd4kaWt2f6ukmzvQBwBoW9X7MF3SV83MJf2Zu2+RtMrdByXJ3QfNbOVkLzSzzZI2S9KAVbv/EED76nhqZNUB82p335sFxYfM7PnUF2bBdYskLW6cV8NfDYBuU2nAdPe92c/9ZvYFSVdK2mdmq7PscrWk/VX2AUA1qMOcQmY238wWvn5f0nslPS1pm6RN2WKbJN1fVR8AYCpVmWGukvSFbI7DXkl/6e5fMbNHJd1nZrdK2i3pfRX2QZLU+0o8R+GCZ/cVrsOWLQnb/fDRsH30bRcWbKCwC6He/ceLF9p3MGw+sfb8sH3FobNhe6NoTs6COs2UOkwrqOW0oXgdfc8djvtQMCdnM968TiyP60Al6jBnssoCprvvknTZJM8fknRtVdsFUD2XMSQHAOTj1EgApdSxdIUMEwASETABIBEBE0D7svkwO3krYmbXm9kLZrbTzCads8LMrjGzJ8zsGTP7u6J1sg8TwKxjZj2S7pJ0naQ9kh41s23u/uy4ZZZI+lNJ17v77rzTtMerRcBct72gvu/IseKVzJ8Xt/fE9XeHLi14fcEe9J6Ct7D86FC8gKRmwbXNRwu6aEUnDxfVWY7EdZwpbP3aeBtn4zk7bSCuyW2eOBm2n10QZzZnltXoUEh3v9UrJe3MyhtlZp9Ra+KfZ8ct8wFJn3f33VLrjMSilTIkBzBTLTezx8bdNo9rWyPp1XGP92TPjfcjkpaa2cNm9riZfbBog7XIMAHMSgfHzbM70WRDgYk5ca+kH1PrRJq5kv7JzB5x9+/kbZCACaCULj/TZ4+kdeMer5W0d5JlDrr7KUmnzOxrap2dmBswGZIDmI0elbTBzC40s35J71dr4p/x7pf0E2bWa2bzJL1T0nPRSskwAZTSzRMIu/uomd0u6UFJPZLucfdnzOy2rP1ud3/OzL4i6UlJTUkfd/eno/USMAHMSu7+gKQHJjx394THH5X00dR1MiQHgES1yDDnPD9xX+8EfQWTHErSaMG1y89fHjafKJgOs+dMvAPdG/H4Z+Ge4lkW+3fF21jwWrwNG4mvCV50TW+bG197PWWEd+ySJWH74m/HpXS+MC42tcNxPe3ZBWHzOc9rOlO4uv6gTyXIMAEgUS0yTABTzCWRYQIA8hAwASARQ3IApXRzHWZVyDABIBEBEwAS1WJI7kviGkU7cbp4JWNxHeahjXEdZtHoZWxOvMTZpfH2zywr/lX2jcV1lMv++WjYPrZgTtheNN/l6CXrw/bG4SNhuyQduyiuk1zyaPw5Da9bGrb3H5wfto/FH4F6T9XoyDFDcgBAnlpkmACmWtp1dWYbMkwASETABIBEDMkBlMNBHwBAHjJMAO1zpncDAARqkWE258fVxj1nRgrXcXZdXJh++G3x6+ccjf8bjyyKdwj1LIyLwufvLd6h1LOyoLh+z754BRdfEDbbhevC9pPr4gmEF3+rOGMpKhwfPX9J2D6yKP7KN374h8J2K5hHutkft2Nmq0XABFABDvoAAPKQYQIoiYM+AIAcBEwASMSQHEA5HPQBAOSpRYbpjYIayAuWFa7jyIaBsL1x4amwfclfxTWIr70n/nfd1xMXAPbu/G7YLkknrlofti98an/YPjo3nrx3ZMmiuAMFxwhsXVwDKUlzDsftBy+NJwAu6sOpVfPiBQpSjLPza5R21eitvo4MEwASETABIFEthuQApphLYvINAEAeMkwApTgHfQAAeQiYAJCoFkPy4RVxDeXw4ri+UJIOX9oM2+f1xXWSRfMoLl17LGw/drygPrCoBlLSwR8tmAtydEXYXvQeTq+I1z9wNF7BsXesjDcgad7++Pdw4k1xDmCj8fpPXhT30Xvj7WusRgdCGJIDAPIQMAEgUS2G5AAqQB0mACAPGSaAUoyDPgCAPARMAEhUiyH58XXx2zy7qHjntS8cDttPnyy49vkFca3nZSsGw/a/33tx2L7/J+IaSkkaWh9ff/3kYF/YPvdIXIPYjF+us3Pj/89H3lr8e1jynXgcOHAgbj/+5nj9F2wouDZ7gd3fLZ5bdVZwUYcJAMhXiwwTwFQzyooAAPkImACQiCE5gHI46AMAyEOGCaCcGmaY9QiYBQfzxvoT1jEc11HaUJysn7pyKGy/eH5c//fIkbeF7YeuKJisUtLC5fG10xtjS8L2ofMKBiQFf0AnLohfP7K4YK5JSc2e+Je5+KW4XvbgO+Ov/LtWvhi27xuO5x09cjq+/jxmNobkAJCoHhkmgKlXwyE5GSYAJCLDBNA+F2f6AADyETABIFFhwDSzVWb2CTP7cvb4EjO7tfquAehm5p29dULKPsx7Jf25pP+WPf6OpM9K+kRFfZpyY/3xvpbG2eJ19B6P6zD7jsXbuPmax8P2hT1nwvaeoXj9c996ImyXpNWLjoftZw4sCNsPXBpPeDlwKP4Wn1ofXxR8zoHi68P3n4xrNXuPxXWYc5Yl/LID+84sDNsXz41/j5jZUobky939PklNSXL3UUnFVdIZM+sxs2+b2Zeyx8vM7CEz25H9XFqq5wA6yzt864CUgHnKzM5T1kUzu0rSsTa28RFJz417fIek7e6+QdL27DEAdL2UgPlrkrZJusjM/kHSJyX9SsrKzWytpH8p6ePjnr5J0tbs/lZJN6d2FgA6qXAfprt/y8x+StJb1Dor+wV3T90R9IeS/quk8Tt+Vrn7YLbuQTNb2V6XAaAzCgOmmfVIulHS+mz595qZ3P33C173ryTtd/fHzeyadjtmZpslbZakAZvf7ssBYMqlHCX/G0lnJD2l7MBPoqsl/ayZ3ShpQNIiM/sLSfvMbHWWXa6WtH+yF7v7FklbJGlx47wanrUKoNukBMy17n5puyt299+U9JuSlGWY/8Xd/52ZfVTSJkl3Zj/vb3fdADqvU7WQnZRy0OfLZvbeKdzmnZKuM7Mdkq7LHgNA10vJMB+R9AUza0g6q9aBH3f3eCbVcdz9YUkPZ/cPSbq27Z6eg2bBBMELXy3e0+CN+H9Lbzw/sG477x/D9j8/cmXYbgVdXDb/dLyApDGP30P/kZGwfXRe/HU5NRAX1w8sjz+khd+IC+dTDK+aF7YvWXAkbN89FJcFP/fa+WH7j659LWyXpIKvysxRw8k3UgLm70n6cUlPuXsNk3AAaEkZku+Q9DTBEkDdpWSYg5Iezibf+N6JukVlRQBmsQ6enthJKQHzpezWn90AoJZSzvT53enoCIAZhgzz+8zsT9z9djP7G03y0bj7z1baMwDoMlGG+UFJt0v6P9PUFwDoalHAfFGS3P3vpqkvlRlaGY8dVj0a1x9K0pmlA2H78LL49Rf0xjWGL55eHrb3FHRxbm/xfCgvHTwvbF8zJ57A1wt24IycH0/eq+NzwuY3PXMyfr2kA1fEn+PZ+XHhx6I5cR+Pj8wN25v74u/BsZXx6yWpX8WTPc8EdTzTJ/oTWGFmv5bXyFFyAHUTBcweSQvUOrMHAN6IDPMNBt39f0xbTwCgy0U7fMgsAWCcKMOc1gkyAMwwNRyS52aY7n54OjsCAN0u5dRIAHgDc8qKZq2xRaNhe2Ok+DLrS16M6xxf3hhPWHmsGc+CuOPoirC9t2C6y7PNuIZSksZejGsYT50f/wU0++P2OfPjYtHGkwvj9l27wnZJGrnm4niBgkm1zhs4FbaPNuM6zr4T8a797x6L36MkXTD5VVkwA6RM7wYAUE0yTAAVqOGM62SYAJCIgAkAiRiSAyinhkfJyTABIBEZJoBSqMOcpeYsPRO2jyyO5ziUpIEDcR3lD62OCyW/fia+3vX+5+M6zKVn4m/n/N7iOT0XvBK3D62IBxyNs3Efhk/Fl3xa83xc79o8djxsl6RmwTe27/S5/RUfHIprVfuPxUeGTxyYf07bR3djSA4AiWqRYQKoQA2H5GSYAJCIDBNA+2o6+QYZJgAkImACQCKG5ADKqeGQvBYBc2w0nitydF5xot3sj9dx1YqXw/YvH7ksbF/1SLz9U6vj+r+h0b54BZIaBaWaI4sLVhBP+an+1+I6zL6T8byk1lv8dSy6Pnsj3oS+vWdt2D42Fn8XlhyPo8TAYC3+pGqL3y6AcmqYYbIPEwASETABIBFDcgClUIcJAMhFwASARARMAEhUi32Yo8fj+sD+E8XXJT+zck7Yvm7gcNj+xdcuD9uXPvJa2H5k07qwPaUOc3ReXMs5Ojd+fc+Z+PUFH4FGFsW1rMWzkkrzB+Ni0N6huL3v2/F8l1oQ75jriadW1cJXarhjr0ZqETABVKCG/xsYkgNAIjJMAO1jejcAQISACQCJGJIDKIchOQAgTy0yzAW74rc5d+fewnUcv3xV2P7qmWVh+yu7VobtFx94OmwfnR/P47j34JKwXZIKKhDV7I9Thr7jcR1mf8FckSfWxv+fF4WtLUueja9dPrQmvi74iifOhu0n1sXflYEjcc1uY7SGaVeN1CJgAqhADf83MCQHgEQETABtM7XqMDt5K+yj2fVm9oKZ7TSzO4Ll/oWZjZnZzxetk4AJYNYxsx5Jd0m6QdIlkm4xs0tylvvfkh5MWS8BE8BsdKWkne6+y91HJH1G0k2TLPcrkj4naX/KSgmYAMrxDt+k5Wb22Ljb5nG9WyPp1XGP92TPfY+ZrZH0c5LuTn3LHCUHMFMddPeNOW2T1cBN3PP5h5J+w93HzOKSudcRMAG0r/sn39gjafwksmslTSy43ijpM1mwXC7pRjMbdfcv5q20FgFz5ePDYXvzu8W7L87OPT9sv/+FS8P2JU/GH7WPxQXRRZP3+q7i6XcbZ+NvuBf8k+0/Frf3nin4C0r8Lx5pHDgats/pjycp7jl6OmzvOxaX9/cePhW2n11RdHoApsmjkjaY2YWSXpP0fkkfGL+Au1/4+n0zu1fSl6JgKdUkYAKoF3cfNbPb1Tr63SPpHnd/xsxuy9qT91uOR8AEUE53D8nl7g9IemDCc5MGSnf/pZR1cpQcABKRYQIop8szzCqQYQJAIgImACRiSA6glC6vw6xELQLmnCd3h+3ebBauo9kX1xD27pgXtq/6ZjzxbdGZBn0nw2b1niqucVz80kjYfnp1f9g+91D8OVkz/gtqxHP3JvHTQ/E2RuJ6Vh06Ejb3HY8/6KLt93lxFKlhnJk1ahEwAVSghpGffZgAkIiACQCJGJIDaN/3p1irFTJMAEhEhgmglDqWFZFhAkCiWmSYY4cOh+09K84rXEffqbgGccmOuA6yZ8+BsL2oEnTBnniJwrkoJc3dVfA5/Fg852djLN5Gz3BBe0IfC3n8OTSOnAjbmyNxMejYkXjSz8bAnLDdDh8N2zGzVZZhmtmAmX3TzP7ZzJ4xs9/Nnl9mZg+Z2Y7s59Kq+gCgQp2/ps+0q3JIPizpPe5+maTLJV1vZldJukPSdnffIGl79hgAul5lAdNbXj/PrC+7uVqXutyaPb9V0s1V9QEAplKl+zCzi6Q/LumHJd3l7t8ws1XuPihJ7j5oZitzXrtZ0mZJGrD5VXYTQAkcJZ9i7j7m7perdcW2K83s7W28dou7b3T3jf2Kd7QDwHSYlrIidz8q6WFJ10vaZ2arJSn7WXzJRgDdh4M+U8fMVpjZkuz+XEk/Lel5SdskbcoW2yTp/qr6AABTqcp9mKslbc32YzYk3efuXzKzf5J0n5ndKmm3pPdV2AdJUqO/L2y3RvH/jTnH4nkW+4/E1z4fK5iH0XriPizcfSZsV8o8jK9OvI79hD404zrMov/q/UfjGsf+hef+/7k5FH8Ojb54Ts+ieUcLvyvz5obtPhzPOYqZrbKA6e5PSnrHJM8fknRtVdsFMA2YfAMAEKnFqZEAppZlt7ohwwSARARMAEjEkBxAORz0AQDkIcOU5GfiGkpJ6j9UcD3sHa/G2yiosyzS93J8QpTPTTh9tD+uURw4FKcM8wbjGsi+waNh++KTC8L2FEV1lM2j8XyWRfWuhcYKrs1e0D9p9iRmnEsOAMhFwASARAzJAZTDkBwAkIcME0A5ZJgAgDwETABIxJBcUvP06cJlGmdG43UUzNN4rvV/fuJk2G69PYXraI7G72H5E/E2Gjv3hO3eG3+dGkeOxq8PW9Occ51lkYL1+1BcrztrOHWYAIAAARMAEjEkB1AOQ3IAQB4yTAClcNAHAJCLgAkAiRiSAyinhkNyAqbSJn21k3Fxe9UF083heJLjxqni4nv1xMXt9uyuc+qDzYknMfaRs/Hrqy46nwJecIICZjcCJoBSOOgDAMhFwASARAzJAbTPVcuDPmSYAJCIDBNAOWSYAIA8ZJiJPKXOsUJFtaLNYyeK19HfF7YX1kkWTBCssbH49TOgzrJQo+A9FHwGmNkImADaZqIOEwAQIMMEUA4ZJgAgDwETABIxJAdQinn9xuRkmACQiAwzUVGdY6drDJO2X4c6yaqdjWtVa4NzyQEAEQImACRiSA6gFM70AQDkImACQCKG5ADKYUgOAMhDhpmIGkXgjTjoAwDIRcAEgEQMyQGUw5AcAJCHDBNA+5yDPgCAAAETABIxJAdQDkNyAEAeMkwAbTNx0AcAECBgAkAihuQAyuEyuwCAPGSYAErhoA8AIBcBEwASMSQH0D4XZ/oAAPKRYQIoxZqd7sH0I8MEgEQETABIxJAcQDkc9AEA5KksYJrZOjP7WzN7zsyeMbOPZM8vM7OHzGxH9nNpVX0AgKlUZYY5KunX3f2tkq6S9GEzu0TSHZK2u/sGSduzxwBmGPPO3jqhsoDp7oPu/q3s/glJz0laI+kmSVuzxbZKurmqPgDAVJqWgz5mtl7SOyR9Q9Iqdx+UWkHVzFZORx8ATCEX07tVwcwWSPqcpF919+NtvG6zmT1mZo+NaLi6DgJAokoDppn1qRUsP+Xun8+e3mdmq7P21ZL2T/Zad9/i7hvdfWO/5lTZTQBIUuVRcpP0CUnPufvvj2vaJmlTdn+TpPur6gOA6tTxoE+V+zCvlvSLkp4ysyey535L0p2S7jOzWyXtlvS+CvsAAFOmsoDp7l9X62qck7m2qu0CmCb1O+bDmT4AkIqACQCJmHwDQNtMXAQNABAgwwTQPnfO9AEA5CNgAkAihuQASuGgDwAgFxkmgHLIMAEAeQiYAJCIITmAUjjoAwDIRcAEMCuZ2fVm9oKZ7TSzH7g6rZn9WzN7Mrv9o5ldVrROhuQA2ueSmt07JjezHkl3SbpO0h5Jj5rZNnd/dtxiL0n6KXc/YmY3SNoi6Z3ReskwAcxGV0ra6e673H1E0mfUusT397j7P7r7kezhI5LWFq2UDBNAOZ1PMJeb2WPjHm9x9y3Z/TWSXh3Xtkdx9nirpC8XbZCACWCmOujuG3PaJrs8zqQh3szerVbAfFfRBgmYAGajPZLWjXu8VtLeiQuZ2aWSPi7pBnc/VLRSAiaAUrq8DvNRSRvM7EJJr0l6v6QPjF/AzC6Q9HlJv+ju30lZKQETwKzj7qNmdrukByX1SLrH3Z8xs9uy9rsl/bak8yT9qZlJ0mgwxJdEwARQVpfPuO7uD0h6YMJzd4+7/8uSfrmddVJWBACJCJgAkIghOYBSuvygTyXIMAEgERkmgPa5uuFMn2lHhgkAiQiYAJCIITmAtpkk6/I6zCqQYQJAIjJMAOU0O92B6UeGCQCJCJgAkIghOYBSOOgDAMhFhgmgfZzpAwCIEDABIBFDcgAleNfPuF4FMkwASETABIBEDMkBlMKM6wCAXGSYAMrhoA8AIA8BEwASMSQH0D6XjPkwAQB5yDABlMNBHwBAHgImACRiSA6gnPqNyMkwASAVGSaAUrimDwAgFwETABIxJAdQDkNyAEAeMkwA7XNJnEsOAMhDwASARAzJAbTN5NRhAgDykWECKIcMEwCQh4AJAIkYkgMohyE5ACAPARMAEjEkB9A+To0EAEQqC5hmdo+Z7Tezp8c9t8zMHjKzHdnPpVVtH0C1zL2jt06oMsO8V9L1E567Q9J2d98gaXv2GABmhMoCprt/TdLhCU/fJGlrdn+rpJur2j4ATLXpPuizyt0HJcndB81sZd6CZrZZ0mZJGrD509Q9AMmow+we7r7F3Te6+8Z+zel0dwBg2jPMfWa2OssuV0vaP83bBzAlnAxzGmyTtCm7v0nS/dO8fQAorcqyok9L+idJbzGzPWZ2q6Q7JV1nZjskXZc9BoAZobIhubvfktN0bVXbBDBNXAzJAQD5OJccQDmcSw4AyEPABIBEDMkBlMJldgEAucgwAZRDhgkAyEPABIBEDMkBtM8lNRmSAwBykGECKIHp3QAAAQImACRiSA6gHIbkAIA8BEwASMSQHEA5DMkBAHnIMAG0jzN9AAARAiYAJGJIDqAEl7x+V0EjwwSARGSYAMqhrAgAkIeACQCJGJIDaB91mACACBkmgHI46AMAyEPABIBEDMkBlMOQHACQhwwTQAlcZhcAECBgAkAihuQA2ueSmkzvBgDIQcAEgEQMyQGUw1FyAEAeMkwA5ZBhAgDyEDABIBFDcgAlODOuAwDykWECaJ9L7pzpAwDIQcAEgEQMyQGUw0EfAEAeMkwA5XCmDwAgDwETABIxJAfQPndmXAcA5CPDBFAOB30AAHkImABmJTO73sxeMLOdZnbHJO1mZn+ctT9pZlcUrZMhOYBSvIsP+phZj6S7JF0naY+kR81sm7s/O26xGyRtyG7vlPSx7GcuMkwAs9GVkna6+y53H5H0GUk3TVjmJkmf9JZHJC0xs9XRSskwAZTg3XDQZ7mZPTbu8RZ335LdXyPp1XFte/SD2eNky6yRNJi3QQImgJnqoLtvzGmzSZ6bGOFTlnkDhuQAZqM9ktaNe7xW0t4Sy7wBARNA+1yt6d06eYs9KmmDmV1oZv2S3i9p24Rltkn6YHa0/CpJx9w9dzguMSQHMAu5+6iZ3S7pQUk9ku5x92fM7Las/W5JD0i6UdJOSaclfahovQRMALOSuz+gVlAc/9zd4+67pA+3s04CJoByuAgaACAPGSaAtrkk55o+AIA8HQmYRSfFA0A3mvYheeJJ8QC6mTsHfaZJyknxANB1OnHQJ+WkeABdro4HfToRMJNOeDezzZI2S9KAza+6TwBQqBND8qQT3t19i7tvdPeN/ZozbZ0DgDydyDC/d1K8pNfUOin+Ax3oB4BzUcODPtMeMPNOip/ufgBAu8w7P2tyITM7IOmVcU8tl3SwQ91JRR/PXbf3T+pMH9/k7iumeZtvYGZfUeu9d9JBd79+Ojc4IwLmRGb2WDDTclegj+eu2/snzYw+YupwaiQAJCJgAkCimRowtxQv0nH08dx1e/+kmdFHTJEZuQ8TADphpmaYADDtCJgAkGhGBcyZMI+mmb1sZk+Z2RNm9lin+yNJZnaPme03s6fHPbfMzB4ysx3Zz6Vd2Mf/bmavZZ/lE2Z2Ywf7t87M/tbMnjOzZ8zsI9nzXfU5olozJmCOm0fzBkmXSLrFzC7pbK9yvdvdL++i+rx7JU0s8L1D0nZ33yBpe/a4k+7VD/ZRkv4g+ywvz64C2Cmjkn7d3d8q6SpJH86+f932OaJCMyZgink0S3P3r0k6POHpmyRtze5vlXTzdPZpopw+dg13H3T3b2X3T0h6Tq2pCrvqc0S1ZlLAnGwezTUd6kvEJX3VzB7PpqjrVqvcfVBqBQNJKzvcnzy3m9mT2ZC9K4a7ZrZe0jskfUMz53PEFJhJATNpHs0ucLW7X6HWroMPm9lPdrpDM9jHJF0k6XJJg5J+r6O9kWRmCyR9TtKvuvvxTvcH02smBcykeTQ7zd33Zj/3S/qCWrsSutE+M1stSdnP/R3uzw9w933uPubuTUn/Vx3+LM2sT61g+Sl3/3z2dNd/jpg6Mylgfm8eTTPrV2sezW0d7tMbmNl8M1v4+n1J75X0dPyqjtkmaVN2f5Ok+zvYl0m9HogyP6cOfpZmZpI+Iek5d//9cU1d/zli6syoM32yspI/1Pfn0fxfne3RG5nZm9XKKqXWXKN/2Q19NLNPS7pGrem49kn6HUlflHSfpAsk7Zb0Pnfv2EGXnD5eo9Zw3CW9LOk/vr6/sAP9e5ekv5f0lKTXZ879LbX2Y3bN54hqzaiACQCdNJOG5ADQUQRMAEhEwASARARMAEhEwASARATMGjOznzMzN7OLz2Edv2RmfzKV/QK6FQGz3m6R9HW1TgIAUICAWVPZOdFXS7pVWcA0s2vM7GEz+2sze97MPpWd4SIzuzF77utm9sdm9qVJ1rnCzD5nZo9mt6un9U0BFevtdAfQMTdL+oq7f8fMDpvZFdnz75D0NrXO0/8HSVdnEyH/maSfdPeXsrNyJvNHas1f+XUzu0DSg5LeWum7AKYRAbO+blHrNFOpNbfoLZL+n6RvuvseSTKzJyStl3RS0i53fylb/tOSJpu67qclXZIlpZK0yMwWZvNHAjMeAbOGzOw8Se+R9HYzc7XOzXdJD0gaHrfomFrfkcmm1ptMQ9KPu/vQFHYX6Brsw6ynn5f0SXd/k7uvd/d1kl6S9K6c5Z+X9OZs4lxJ+jc5y31V0u2vPzCzy6emu0B3IGDW0y36/qxKr/ucpA9MtnCWMf4nSV8xs6+rNZvQsUkW/c+SNmYzpD8r6bap6zLQecxWhCRmtsDdT2ZHze+StMPd/6DT/QKmExkmUv2H7CDQM5IWq3XUHKgVMkwASESGCQCJCJgAkIiACQCJCJgAkIiACQCJ/j9bPMjqqpTah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5" y="1779330"/>
            <a:ext cx="5387807" cy="4701947"/>
          </a:xfrm>
          <a:prstGeom prst="rect">
            <a:avLst/>
          </a:prstGeom>
        </p:spPr>
      </p:pic>
      <p:sp>
        <p:nvSpPr>
          <p:cNvPr id="30" name="TextBox 29"/>
          <p:cNvSpPr txBox="1"/>
          <p:nvPr/>
        </p:nvSpPr>
        <p:spPr>
          <a:xfrm>
            <a:off x="460375" y="1209189"/>
            <a:ext cx="2620076" cy="369332"/>
          </a:xfrm>
          <a:prstGeom prst="rect">
            <a:avLst/>
          </a:prstGeom>
          <a:noFill/>
        </p:spPr>
        <p:txBody>
          <a:bodyPr wrap="none" rtlCol="0">
            <a:spAutoFit/>
          </a:bodyPr>
          <a:lstStyle/>
          <a:p>
            <a:r>
              <a:rPr lang="en-US" dirty="0"/>
              <a:t>Group ‘similar’ members. </a:t>
            </a:r>
            <a:endParaRPr lang="en-GB" dirty="0"/>
          </a:p>
        </p:txBody>
      </p:sp>
      <p:sp>
        <p:nvSpPr>
          <p:cNvPr id="43" name="TextBox 42"/>
          <p:cNvSpPr txBox="1"/>
          <p:nvPr/>
        </p:nvSpPr>
        <p:spPr>
          <a:xfrm>
            <a:off x="7023735" y="1687890"/>
            <a:ext cx="4012637" cy="646331"/>
          </a:xfrm>
          <a:prstGeom prst="rect">
            <a:avLst/>
          </a:prstGeom>
          <a:noFill/>
        </p:spPr>
        <p:txBody>
          <a:bodyPr wrap="none" rtlCol="0">
            <a:spAutoFit/>
          </a:bodyPr>
          <a:lstStyle/>
          <a:p>
            <a:r>
              <a:rPr lang="en-US" dirty="0"/>
              <a:t>How do we set the number of groups?</a:t>
            </a:r>
          </a:p>
          <a:p>
            <a:r>
              <a:rPr lang="en-US" dirty="0"/>
              <a:t>How do we define a similarity ‘distance’?</a:t>
            </a:r>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319" y="2898457"/>
            <a:ext cx="4066053" cy="2567623"/>
          </a:xfrm>
          <a:prstGeom prst="rect">
            <a:avLst/>
          </a:prstGeom>
        </p:spPr>
      </p:pic>
      <p:pic>
        <p:nvPicPr>
          <p:cNvPr id="9" name="Picture 8">
            <a:extLst>
              <a:ext uri="{FF2B5EF4-FFF2-40B4-BE49-F238E27FC236}">
                <a16:creationId xmlns:a16="http://schemas.microsoft.com/office/drawing/2014/main" id="{22AFAF13-30DF-174C-AC8B-1972EF433132}"/>
              </a:ext>
            </a:extLst>
          </p:cNvPr>
          <p:cNvPicPr>
            <a:picLocks noChangeAspect="1"/>
          </p:cNvPicPr>
          <p:nvPr/>
        </p:nvPicPr>
        <p:blipFill>
          <a:blip r:embed="rId5"/>
          <a:stretch>
            <a:fillRect/>
          </a:stretch>
        </p:blipFill>
        <p:spPr>
          <a:xfrm>
            <a:off x="0" y="0"/>
            <a:ext cx="2554014" cy="1083807"/>
          </a:xfrm>
          <a:prstGeom prst="rect">
            <a:avLst/>
          </a:prstGeom>
        </p:spPr>
      </p:pic>
      <p:sp>
        <p:nvSpPr>
          <p:cNvPr id="10" name="Title 1"/>
          <p:cNvSpPr txBox="1">
            <a:spLocks/>
          </p:cNvSpPr>
          <p:nvPr/>
        </p:nvSpPr>
        <p:spPr>
          <a:xfrm>
            <a:off x="4257040" y="8055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Cluster Analysis</a:t>
            </a:r>
          </a:p>
        </p:txBody>
      </p:sp>
    </p:spTree>
    <p:extLst>
      <p:ext uri="{BB962C8B-B14F-4D97-AF65-F5344CB8AC3E}">
        <p14:creationId xmlns:p14="http://schemas.microsoft.com/office/powerpoint/2010/main" val="284674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891" y="342173"/>
            <a:ext cx="10515600" cy="1325563"/>
          </a:xfrm>
        </p:spPr>
        <p:txBody>
          <a:bodyPr>
            <a:normAutofit/>
          </a:bodyPr>
          <a:lstStyle/>
          <a:p>
            <a:r>
              <a:rPr lang="en-US" sz="2800" dirty="0"/>
              <a:t>Convolutional Neural Networks [CNNs]</a:t>
            </a:r>
            <a:endParaRPr lang="en-GB" sz="2800" dirty="0"/>
          </a:p>
        </p:txBody>
      </p:sp>
      <p:sp>
        <p:nvSpPr>
          <p:cNvPr id="4" name="Slide Number Placeholder 3"/>
          <p:cNvSpPr>
            <a:spLocks noGrp="1"/>
          </p:cNvSpPr>
          <p:nvPr>
            <p:ph type="sldNum" sz="quarter" idx="12"/>
          </p:nvPr>
        </p:nvSpPr>
        <p:spPr/>
        <p:txBody>
          <a:bodyPr/>
          <a:lstStyle/>
          <a:p>
            <a:fld id="{EB43F5EA-83AC-47A7-B633-1E217C84ACEE}" type="slidenum">
              <a:rPr lang="en-GB" smtClean="0"/>
              <a:t>23</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595" y="1609090"/>
            <a:ext cx="6838832" cy="4344670"/>
          </a:xfrm>
          <a:prstGeom prst="rect">
            <a:avLst/>
          </a:prstGeom>
        </p:spPr>
      </p:pic>
      <p:sp>
        <p:nvSpPr>
          <p:cNvPr id="6" name="Rectangle 5"/>
          <p:cNvSpPr/>
          <p:nvPr/>
        </p:nvSpPr>
        <p:spPr>
          <a:xfrm>
            <a:off x="950595" y="5953760"/>
            <a:ext cx="4282198" cy="369332"/>
          </a:xfrm>
          <a:prstGeom prst="rect">
            <a:avLst/>
          </a:prstGeom>
        </p:spPr>
        <p:txBody>
          <a:bodyPr wrap="none">
            <a:spAutoFit/>
          </a:bodyPr>
          <a:lstStyle/>
          <a:p>
            <a:r>
              <a:rPr lang="en-US" b="1" dirty="0"/>
              <a:t>The standard VGG-16 network architecture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1770" y="2082090"/>
            <a:ext cx="1452080" cy="3065988"/>
          </a:xfrm>
          <a:prstGeom prst="rect">
            <a:avLst/>
          </a:prstGeom>
        </p:spPr>
      </p:pic>
      <p:pic>
        <p:nvPicPr>
          <p:cNvPr id="8" name="Picture 7">
            <a:extLst>
              <a:ext uri="{FF2B5EF4-FFF2-40B4-BE49-F238E27FC236}">
                <a16:creationId xmlns:a16="http://schemas.microsoft.com/office/drawing/2014/main" id="{22AFAF13-30DF-174C-AC8B-1972EF433132}"/>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460099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24</a:t>
            </a:fld>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921" y="2756058"/>
            <a:ext cx="6225079" cy="34128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90" y="2568575"/>
            <a:ext cx="5395536" cy="3787775"/>
          </a:xfrm>
          <a:prstGeom prst="rect">
            <a:avLst/>
          </a:prstGeom>
        </p:spPr>
      </p:pic>
      <p:sp>
        <p:nvSpPr>
          <p:cNvPr id="8" name="TextBox 7"/>
          <p:cNvSpPr txBox="1"/>
          <p:nvPr/>
        </p:nvSpPr>
        <p:spPr>
          <a:xfrm>
            <a:off x="533400" y="1226026"/>
            <a:ext cx="11125199" cy="1200329"/>
          </a:xfrm>
          <a:prstGeom prst="rect">
            <a:avLst/>
          </a:prstGeom>
          <a:noFill/>
        </p:spPr>
        <p:txBody>
          <a:bodyPr wrap="square" rtlCol="0">
            <a:spAutoFit/>
          </a:bodyPr>
          <a:lstStyle/>
          <a:p>
            <a:r>
              <a:rPr lang="en-US" dirty="0"/>
              <a:t>convolutional layer is a stack of feature maps where we have one feature map for each filter.</a:t>
            </a:r>
          </a:p>
          <a:p>
            <a:r>
              <a:rPr lang="en-US" dirty="0"/>
              <a:t>large datasets with many different object categories will require a large number of filters; each responsible for finding a pattern in the image. </a:t>
            </a:r>
          </a:p>
          <a:p>
            <a:r>
              <a:rPr lang="en-US" dirty="0"/>
              <a:t>More filters mean a bigger stack which means that the dimensionality of our convolutional layers can get quite large. </a:t>
            </a:r>
            <a:endParaRPr lang="en-GB" dirty="0"/>
          </a:p>
        </p:txBody>
      </p:sp>
      <p:pic>
        <p:nvPicPr>
          <p:cNvPr id="9" name="Picture 8">
            <a:extLst>
              <a:ext uri="{FF2B5EF4-FFF2-40B4-BE49-F238E27FC236}">
                <a16:creationId xmlns:a16="http://schemas.microsoft.com/office/drawing/2014/main" id="{0F9A8278-6279-3541-9229-373043B1067B}"/>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108552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25</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906" y="1646555"/>
            <a:ext cx="5715000" cy="32194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70" y="1449227"/>
            <a:ext cx="5395536" cy="3787775"/>
          </a:xfrm>
          <a:prstGeom prst="rect">
            <a:avLst/>
          </a:prstGeom>
        </p:spPr>
      </p:pic>
      <p:pic>
        <p:nvPicPr>
          <p:cNvPr id="7" name="Picture 6">
            <a:extLst>
              <a:ext uri="{FF2B5EF4-FFF2-40B4-BE49-F238E27FC236}">
                <a16:creationId xmlns:a16="http://schemas.microsoft.com/office/drawing/2014/main" id="{6051DA6D-4784-934B-AE26-326EB18C3753}"/>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327687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26</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667" y="1697672"/>
            <a:ext cx="4362133" cy="3805265"/>
          </a:xfrm>
          <a:prstGeom prst="rect">
            <a:avLst/>
          </a:prstGeom>
        </p:spPr>
      </p:pic>
      <p:sp>
        <p:nvSpPr>
          <p:cNvPr id="6" name="Rectangle 5"/>
          <p:cNvSpPr/>
          <p:nvPr/>
        </p:nvSpPr>
        <p:spPr>
          <a:xfrm>
            <a:off x="3078480" y="624634"/>
            <a:ext cx="11064240" cy="646331"/>
          </a:xfrm>
          <a:prstGeom prst="rect">
            <a:avLst/>
          </a:prstGeom>
        </p:spPr>
        <p:txBody>
          <a:bodyPr wrap="square">
            <a:spAutoFit/>
          </a:bodyPr>
          <a:lstStyle/>
          <a:p>
            <a:r>
              <a:rPr lang="en-US" dirty="0"/>
              <a:t>Higher dimensionality means we'll need to use more parameters which can lead to overfitting</a:t>
            </a:r>
          </a:p>
          <a:p>
            <a:r>
              <a:rPr lang="en-US" dirty="0"/>
              <a:t>We need a method for reducing this dimensionality. This is the role of pooling layers. </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 y="2241331"/>
            <a:ext cx="5364480" cy="2387488"/>
          </a:xfrm>
          <a:prstGeom prst="rect">
            <a:avLst/>
          </a:prstGeom>
        </p:spPr>
      </p:pic>
      <p:pic>
        <p:nvPicPr>
          <p:cNvPr id="8" name="Picture 7">
            <a:extLst>
              <a:ext uri="{FF2B5EF4-FFF2-40B4-BE49-F238E27FC236}">
                <a16:creationId xmlns:a16="http://schemas.microsoft.com/office/drawing/2014/main" id="{71051ED7-6E91-6841-B4B6-2ADEB60749A6}"/>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111931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0AF9C0E-6176-6B48-9931-FED0718CB873}"/>
              </a:ext>
            </a:extLst>
          </p:cNvPr>
          <p:cNvGrpSpPr/>
          <p:nvPr/>
        </p:nvGrpSpPr>
        <p:grpSpPr>
          <a:xfrm>
            <a:off x="4529475" y="-122716"/>
            <a:ext cx="10397618" cy="6551842"/>
            <a:chOff x="343238" y="-151291"/>
            <a:chExt cx="10397618" cy="6551842"/>
          </a:xfrm>
        </p:grpSpPr>
        <p:pic>
          <p:nvPicPr>
            <p:cNvPr id="5" name="Picture 4">
              <a:extLst>
                <a:ext uri="{FF2B5EF4-FFF2-40B4-BE49-F238E27FC236}">
                  <a16:creationId xmlns:a16="http://schemas.microsoft.com/office/drawing/2014/main" id="{3A0D9FE1-6E35-C345-A440-03FD886FA2EB}"/>
                </a:ext>
              </a:extLst>
            </p:cNvPr>
            <p:cNvPicPr>
              <a:picLocks noChangeAspect="1"/>
            </p:cNvPicPr>
            <p:nvPr/>
          </p:nvPicPr>
          <p:blipFill>
            <a:blip r:embed="rId2"/>
            <a:stretch>
              <a:fillRect/>
            </a:stretch>
          </p:blipFill>
          <p:spPr>
            <a:xfrm>
              <a:off x="1782675" y="1374507"/>
              <a:ext cx="4964380" cy="2675836"/>
            </a:xfrm>
            <a:prstGeom prst="rect">
              <a:avLst/>
            </a:prstGeom>
          </p:spPr>
        </p:pic>
        <p:sp>
          <p:nvSpPr>
            <p:cNvPr id="6" name="Rectangle 5">
              <a:extLst>
                <a:ext uri="{FF2B5EF4-FFF2-40B4-BE49-F238E27FC236}">
                  <a16:creationId xmlns:a16="http://schemas.microsoft.com/office/drawing/2014/main" id="{1059BA88-77BF-8E4D-824D-21A04BEA4954}"/>
                </a:ext>
              </a:extLst>
            </p:cNvPr>
            <p:cNvSpPr/>
            <p:nvPr/>
          </p:nvSpPr>
          <p:spPr>
            <a:xfrm>
              <a:off x="2303584" y="4162430"/>
              <a:ext cx="2358191" cy="854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a:t>
              </a:r>
            </a:p>
          </p:txBody>
        </p:sp>
        <p:sp>
          <p:nvSpPr>
            <p:cNvPr id="7" name="Rectangle 6">
              <a:extLst>
                <a:ext uri="{FF2B5EF4-FFF2-40B4-BE49-F238E27FC236}">
                  <a16:creationId xmlns:a16="http://schemas.microsoft.com/office/drawing/2014/main" id="{209C2F0B-5987-244C-9D42-029FE3E43E35}"/>
                </a:ext>
              </a:extLst>
            </p:cNvPr>
            <p:cNvSpPr/>
            <p:nvPr/>
          </p:nvSpPr>
          <p:spPr>
            <a:xfrm>
              <a:off x="4169230" y="3923084"/>
              <a:ext cx="3994484" cy="854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62169D8-E9F9-7744-B150-F106C5B1CA23}"/>
                </a:ext>
              </a:extLst>
            </p:cNvPr>
            <p:cNvSpPr/>
            <p:nvPr/>
          </p:nvSpPr>
          <p:spPr>
            <a:xfrm>
              <a:off x="8382665" y="4153891"/>
              <a:ext cx="2358191" cy="854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D8160FB-6DF3-EC4B-9016-0664ECFD998A}"/>
                </a:ext>
              </a:extLst>
            </p:cNvPr>
            <p:cNvSpPr txBox="1"/>
            <p:nvPr/>
          </p:nvSpPr>
          <p:spPr>
            <a:xfrm rot="16200000">
              <a:off x="-480193" y="2468331"/>
              <a:ext cx="1985415" cy="338554"/>
            </a:xfrm>
            <a:prstGeom prst="rect">
              <a:avLst/>
            </a:prstGeom>
            <a:noFill/>
          </p:spPr>
          <p:txBody>
            <a:bodyPr wrap="none" rtlCol="0">
              <a:spAutoFit/>
            </a:bodyPr>
            <a:lstStyle/>
            <a:p>
              <a:r>
                <a:rPr lang="en-US" sz="1600" dirty="0"/>
                <a:t>Original Mass Spectra</a:t>
              </a:r>
            </a:p>
          </p:txBody>
        </p:sp>
        <p:sp>
          <p:nvSpPr>
            <p:cNvPr id="10" name="TextBox 9">
              <a:extLst>
                <a:ext uri="{FF2B5EF4-FFF2-40B4-BE49-F238E27FC236}">
                  <a16:creationId xmlns:a16="http://schemas.microsoft.com/office/drawing/2014/main" id="{AD938BB7-A33E-3441-A19C-3A5E28EA6CC5}"/>
                </a:ext>
              </a:extLst>
            </p:cNvPr>
            <p:cNvSpPr txBox="1"/>
            <p:nvPr/>
          </p:nvSpPr>
          <p:spPr>
            <a:xfrm rot="16200000">
              <a:off x="6118222" y="2333456"/>
              <a:ext cx="1985415" cy="338554"/>
            </a:xfrm>
            <a:prstGeom prst="rect">
              <a:avLst/>
            </a:prstGeom>
            <a:noFill/>
          </p:spPr>
          <p:txBody>
            <a:bodyPr wrap="none" rtlCol="0">
              <a:spAutoFit/>
            </a:bodyPr>
            <a:lstStyle/>
            <a:p>
              <a:r>
                <a:rPr lang="en-US" sz="1600" dirty="0"/>
                <a:t>Original Mass Spectra</a:t>
              </a:r>
            </a:p>
          </p:txBody>
        </p:sp>
        <p:sp>
          <p:nvSpPr>
            <p:cNvPr id="11" name="TextBox 10">
              <a:extLst>
                <a:ext uri="{FF2B5EF4-FFF2-40B4-BE49-F238E27FC236}">
                  <a16:creationId xmlns:a16="http://schemas.microsoft.com/office/drawing/2014/main" id="{595A5357-127F-0148-A4D1-DD389290595C}"/>
                </a:ext>
              </a:extLst>
            </p:cNvPr>
            <p:cNvSpPr txBox="1"/>
            <p:nvPr/>
          </p:nvSpPr>
          <p:spPr>
            <a:xfrm>
              <a:off x="3482680" y="3973453"/>
              <a:ext cx="1285545" cy="338554"/>
            </a:xfrm>
            <a:prstGeom prst="rect">
              <a:avLst/>
            </a:prstGeom>
            <a:noFill/>
          </p:spPr>
          <p:txBody>
            <a:bodyPr wrap="none" rtlCol="0">
              <a:spAutoFit/>
            </a:bodyPr>
            <a:lstStyle/>
            <a:p>
              <a:r>
                <a:rPr lang="en-US" sz="1600" dirty="0"/>
                <a:t>Latent vector</a:t>
              </a:r>
            </a:p>
          </p:txBody>
        </p:sp>
        <p:sp>
          <p:nvSpPr>
            <p:cNvPr id="12" name="TextBox 11">
              <a:extLst>
                <a:ext uri="{FF2B5EF4-FFF2-40B4-BE49-F238E27FC236}">
                  <a16:creationId xmlns:a16="http://schemas.microsoft.com/office/drawing/2014/main" id="{A8FEC151-D993-0A48-8CB1-96791AD423E9}"/>
                </a:ext>
              </a:extLst>
            </p:cNvPr>
            <p:cNvSpPr txBox="1"/>
            <p:nvPr/>
          </p:nvSpPr>
          <p:spPr>
            <a:xfrm>
              <a:off x="812850" y="4417878"/>
              <a:ext cx="2382092" cy="338554"/>
            </a:xfrm>
            <a:prstGeom prst="rect">
              <a:avLst/>
            </a:prstGeom>
            <a:noFill/>
          </p:spPr>
          <p:txBody>
            <a:bodyPr wrap="square" rtlCol="0">
              <a:spAutoFit/>
            </a:bodyPr>
            <a:lstStyle/>
            <a:p>
              <a:pPr algn="ctr"/>
              <a:r>
                <a:rPr lang="en-US" sz="1600" dirty="0"/>
                <a:t>Semi-supervised learning</a:t>
              </a:r>
            </a:p>
          </p:txBody>
        </p:sp>
        <p:sp>
          <p:nvSpPr>
            <p:cNvPr id="13" name="TextBox 12">
              <a:extLst>
                <a:ext uri="{FF2B5EF4-FFF2-40B4-BE49-F238E27FC236}">
                  <a16:creationId xmlns:a16="http://schemas.microsoft.com/office/drawing/2014/main" id="{17BB392E-3333-B14D-AF5F-E8EA99EDC6A0}"/>
                </a:ext>
              </a:extLst>
            </p:cNvPr>
            <p:cNvSpPr txBox="1"/>
            <p:nvPr/>
          </p:nvSpPr>
          <p:spPr>
            <a:xfrm>
              <a:off x="994138" y="5219709"/>
              <a:ext cx="1539780" cy="338554"/>
            </a:xfrm>
            <a:prstGeom prst="rect">
              <a:avLst/>
            </a:prstGeom>
            <a:noFill/>
          </p:spPr>
          <p:txBody>
            <a:bodyPr wrap="none" rtlCol="0">
              <a:spAutoFit/>
            </a:bodyPr>
            <a:lstStyle/>
            <a:p>
              <a:r>
                <a:rPr lang="en-US" sz="1600" dirty="0"/>
                <a:t>Labelled spectra</a:t>
              </a:r>
            </a:p>
          </p:txBody>
        </p:sp>
        <p:sp>
          <p:nvSpPr>
            <p:cNvPr id="14" name="TextBox 13">
              <a:extLst>
                <a:ext uri="{FF2B5EF4-FFF2-40B4-BE49-F238E27FC236}">
                  <a16:creationId xmlns:a16="http://schemas.microsoft.com/office/drawing/2014/main" id="{514C9A13-7FEF-004D-ACEE-6E3735AF2DBD}"/>
                </a:ext>
              </a:extLst>
            </p:cNvPr>
            <p:cNvSpPr txBox="1"/>
            <p:nvPr/>
          </p:nvSpPr>
          <p:spPr>
            <a:xfrm>
              <a:off x="4953711" y="4379648"/>
              <a:ext cx="2317596" cy="338554"/>
            </a:xfrm>
            <a:prstGeom prst="rect">
              <a:avLst/>
            </a:prstGeom>
            <a:noFill/>
          </p:spPr>
          <p:txBody>
            <a:bodyPr wrap="square" rtlCol="0">
              <a:spAutoFit/>
            </a:bodyPr>
            <a:lstStyle/>
            <a:p>
              <a:pPr algn="ctr"/>
              <a:r>
                <a:rPr lang="en-US" sz="1600" dirty="0"/>
                <a:t>Unsupervised learning</a:t>
              </a:r>
            </a:p>
          </p:txBody>
        </p:sp>
        <p:sp>
          <p:nvSpPr>
            <p:cNvPr id="15" name="TextBox 14">
              <a:extLst>
                <a:ext uri="{FF2B5EF4-FFF2-40B4-BE49-F238E27FC236}">
                  <a16:creationId xmlns:a16="http://schemas.microsoft.com/office/drawing/2014/main" id="{B425AC2F-97BA-D145-A5C5-275C13BA1F76}"/>
                </a:ext>
              </a:extLst>
            </p:cNvPr>
            <p:cNvSpPr txBox="1"/>
            <p:nvPr/>
          </p:nvSpPr>
          <p:spPr>
            <a:xfrm>
              <a:off x="961811" y="6061997"/>
              <a:ext cx="3659369" cy="338554"/>
            </a:xfrm>
            <a:prstGeom prst="rect">
              <a:avLst/>
            </a:prstGeom>
            <a:noFill/>
          </p:spPr>
          <p:txBody>
            <a:bodyPr wrap="square" rtlCol="0">
              <a:spAutoFit/>
            </a:bodyPr>
            <a:lstStyle/>
            <a:p>
              <a:r>
                <a:rPr lang="en-US" sz="1600" dirty="0"/>
                <a:t>Labelled sample reconstruction</a:t>
              </a:r>
            </a:p>
          </p:txBody>
        </p:sp>
        <p:sp>
          <p:nvSpPr>
            <p:cNvPr id="16" name="TextBox 15">
              <a:extLst>
                <a:ext uri="{FF2B5EF4-FFF2-40B4-BE49-F238E27FC236}">
                  <a16:creationId xmlns:a16="http://schemas.microsoft.com/office/drawing/2014/main" id="{B86A2545-20B9-2A4F-ACCC-7D89C6843BDC}"/>
                </a:ext>
              </a:extLst>
            </p:cNvPr>
            <p:cNvSpPr txBox="1"/>
            <p:nvPr/>
          </p:nvSpPr>
          <p:spPr>
            <a:xfrm>
              <a:off x="4525281" y="5924246"/>
              <a:ext cx="2943113" cy="338554"/>
            </a:xfrm>
            <a:prstGeom prst="rect">
              <a:avLst/>
            </a:prstGeom>
            <a:noFill/>
          </p:spPr>
          <p:txBody>
            <a:bodyPr wrap="none" rtlCol="0">
              <a:spAutoFit/>
            </a:bodyPr>
            <a:lstStyle/>
            <a:p>
              <a:r>
                <a:rPr lang="en-US" sz="1600" dirty="0"/>
                <a:t>Unlabeled sample reconstruction</a:t>
              </a:r>
            </a:p>
          </p:txBody>
        </p:sp>
        <p:sp>
          <p:nvSpPr>
            <p:cNvPr id="17" name="TextBox 16">
              <a:extLst>
                <a:ext uri="{FF2B5EF4-FFF2-40B4-BE49-F238E27FC236}">
                  <a16:creationId xmlns:a16="http://schemas.microsoft.com/office/drawing/2014/main" id="{5AECEFBE-2A20-1844-8102-7CD8D3AE41D3}"/>
                </a:ext>
              </a:extLst>
            </p:cNvPr>
            <p:cNvSpPr txBox="1"/>
            <p:nvPr/>
          </p:nvSpPr>
          <p:spPr>
            <a:xfrm rot="16200000">
              <a:off x="-637918" y="1736150"/>
              <a:ext cx="4113435" cy="338554"/>
            </a:xfrm>
            <a:prstGeom prst="rect">
              <a:avLst/>
            </a:prstGeom>
            <a:noFill/>
          </p:spPr>
          <p:txBody>
            <a:bodyPr wrap="square" rtlCol="0">
              <a:spAutoFit/>
            </a:bodyPr>
            <a:lstStyle/>
            <a:p>
              <a:r>
                <a:rPr lang="en-US" sz="1600" dirty="0"/>
                <a:t>Data cleaning / pre-processing</a:t>
              </a:r>
            </a:p>
          </p:txBody>
        </p:sp>
        <p:sp>
          <p:nvSpPr>
            <p:cNvPr id="18" name="Right Arrow 17">
              <a:extLst>
                <a:ext uri="{FF2B5EF4-FFF2-40B4-BE49-F238E27FC236}">
                  <a16:creationId xmlns:a16="http://schemas.microsoft.com/office/drawing/2014/main" id="{5B99C12A-3934-3945-8497-DDDEC2DB78BD}"/>
                </a:ext>
              </a:extLst>
            </p:cNvPr>
            <p:cNvSpPr/>
            <p:nvPr/>
          </p:nvSpPr>
          <p:spPr>
            <a:xfrm>
              <a:off x="791211" y="2485656"/>
              <a:ext cx="380009" cy="3039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E8988AA1-5058-7A47-ABF7-54B094AD604A}"/>
                </a:ext>
              </a:extLst>
            </p:cNvPr>
            <p:cNvSpPr/>
            <p:nvPr/>
          </p:nvSpPr>
          <p:spPr>
            <a:xfrm rot="5400000">
              <a:off x="3774006" y="3417093"/>
              <a:ext cx="702891" cy="282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6DF01B22-9AE4-2F41-AC0A-0ED500F692E6}"/>
                </a:ext>
              </a:extLst>
            </p:cNvPr>
            <p:cNvSpPr/>
            <p:nvPr/>
          </p:nvSpPr>
          <p:spPr>
            <a:xfrm rot="5400000">
              <a:off x="1598158" y="5669415"/>
              <a:ext cx="442906" cy="267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455828B0-BB79-5F4F-AFCF-BA3374390471}"/>
                </a:ext>
              </a:extLst>
            </p:cNvPr>
            <p:cNvSpPr/>
            <p:nvPr/>
          </p:nvSpPr>
          <p:spPr>
            <a:xfrm rot="5400000">
              <a:off x="5537460" y="5090435"/>
              <a:ext cx="918757" cy="302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Bent-Up Arrow 21">
              <a:extLst>
                <a:ext uri="{FF2B5EF4-FFF2-40B4-BE49-F238E27FC236}">
                  <a16:creationId xmlns:a16="http://schemas.microsoft.com/office/drawing/2014/main" id="{73B09B2E-99A9-D34C-B7F3-EA3A972842B3}"/>
                </a:ext>
              </a:extLst>
            </p:cNvPr>
            <p:cNvSpPr/>
            <p:nvPr/>
          </p:nvSpPr>
          <p:spPr>
            <a:xfrm rot="5400000">
              <a:off x="4399983" y="4338909"/>
              <a:ext cx="442394" cy="4319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Bent-Up Arrow 22">
              <a:extLst>
                <a:ext uri="{FF2B5EF4-FFF2-40B4-BE49-F238E27FC236}">
                  <a16:creationId xmlns:a16="http://schemas.microsoft.com/office/drawing/2014/main" id="{752D9A27-E801-7846-BCFC-37E71C1FAEE3}"/>
                </a:ext>
              </a:extLst>
            </p:cNvPr>
            <p:cNvSpPr/>
            <p:nvPr/>
          </p:nvSpPr>
          <p:spPr>
            <a:xfrm rot="16200000" flipH="1">
              <a:off x="3175730" y="4347303"/>
              <a:ext cx="437762" cy="43134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ross 23">
              <a:extLst>
                <a:ext uri="{FF2B5EF4-FFF2-40B4-BE49-F238E27FC236}">
                  <a16:creationId xmlns:a16="http://schemas.microsoft.com/office/drawing/2014/main" id="{1422FD52-2661-0B44-9EAF-4FE720C79A0F}"/>
                </a:ext>
              </a:extLst>
            </p:cNvPr>
            <p:cNvSpPr/>
            <p:nvPr/>
          </p:nvSpPr>
          <p:spPr>
            <a:xfrm>
              <a:off x="1666228" y="4833530"/>
              <a:ext cx="285836" cy="317303"/>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2D10A4BA-AAE6-7E40-B65F-7108C27DD30E}"/>
              </a:ext>
            </a:extLst>
          </p:cNvPr>
          <p:cNvSpPr/>
          <p:nvPr/>
        </p:nvSpPr>
        <p:spPr>
          <a:xfrm>
            <a:off x="337039" y="1738426"/>
            <a:ext cx="3819165" cy="4093428"/>
          </a:xfrm>
          <a:prstGeom prst="rect">
            <a:avLst/>
          </a:prstGeom>
        </p:spPr>
        <p:txBody>
          <a:bodyPr wrap="square" lIns="91440" tIns="45720" rIns="91440" bIns="45720" anchor="t">
            <a:spAutoFit/>
          </a:bodyPr>
          <a:lstStyle/>
          <a:p>
            <a:r>
              <a:rPr lang="en-US" sz="2000" dirty="0"/>
              <a:t>High number of dimensions</a:t>
            </a:r>
          </a:p>
          <a:p>
            <a:r>
              <a:rPr lang="en-US" sz="2000" dirty="0"/>
              <a:t>problem for standard clustering techniques</a:t>
            </a:r>
          </a:p>
          <a:p>
            <a:endParaRPr lang="en-US" sz="2000" dirty="0"/>
          </a:p>
          <a:p>
            <a:r>
              <a:rPr lang="en-US" sz="2000" dirty="0"/>
              <a:t>1) Dimension reduction techniques + standard clustering shown to be more stable</a:t>
            </a:r>
          </a:p>
          <a:p>
            <a:pPr marL="342900" indent="-342900">
              <a:buFont typeface="Arial" panose="020B0604020202020204" pitchFamily="34" charset="0"/>
              <a:buChar char="•"/>
            </a:pPr>
            <a:r>
              <a:rPr lang="en-US" sz="2000" dirty="0"/>
              <a:t>What are distinct clusters?</a:t>
            </a:r>
            <a:endParaRPr lang="en-US" sz="2000" dirty="0">
              <a:cs typeface="Calibri"/>
            </a:endParaRPr>
          </a:p>
          <a:p>
            <a:pPr marL="342900" indent="-342900">
              <a:buFont typeface="Arial" panose="020B0604020202020204" pitchFamily="34" charset="0"/>
              <a:buChar char="•"/>
            </a:pPr>
            <a:r>
              <a:rPr lang="en-US" sz="2000" dirty="0"/>
              <a:t>What about outliers?</a:t>
            </a:r>
          </a:p>
          <a:p>
            <a:pPr marL="342900" indent="-342900">
              <a:buFont typeface="Arial" panose="020B0604020202020204" pitchFamily="34" charset="0"/>
              <a:buChar char="•"/>
            </a:pPr>
            <a:endParaRPr lang="en-US" sz="2000" dirty="0">
              <a:cs typeface="Calibri" panose="020F0502020204030204"/>
            </a:endParaRPr>
          </a:p>
          <a:p>
            <a:endParaRPr lang="en-US" sz="2000" dirty="0">
              <a:cs typeface="Calibri" panose="020F0502020204030204"/>
            </a:endParaRPr>
          </a:p>
          <a:p>
            <a:endParaRPr lang="en-US" sz="2000" dirty="0">
              <a:cs typeface="Calibri" panose="020F0502020204030204"/>
            </a:endParaRPr>
          </a:p>
          <a:p>
            <a:endParaRPr lang="en-US" sz="2000" dirty="0">
              <a:cs typeface="Calibri" panose="020F0502020204030204"/>
            </a:endParaRPr>
          </a:p>
        </p:txBody>
      </p:sp>
      <p:sp>
        <p:nvSpPr>
          <p:cNvPr id="28" name="Bent-Up Arrow 27">
            <a:extLst>
              <a:ext uri="{FF2B5EF4-FFF2-40B4-BE49-F238E27FC236}">
                <a16:creationId xmlns:a16="http://schemas.microsoft.com/office/drawing/2014/main" id="{D2E06D3C-C5A9-FB48-B197-645584658004}"/>
              </a:ext>
            </a:extLst>
          </p:cNvPr>
          <p:cNvSpPr/>
          <p:nvPr/>
        </p:nvSpPr>
        <p:spPr>
          <a:xfrm rot="5400000">
            <a:off x="4389051" y="4043344"/>
            <a:ext cx="974900" cy="4319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p:cNvSpPr>
            <a:spLocks noGrp="1"/>
          </p:cNvSpPr>
          <p:nvPr>
            <p:ph type="title"/>
          </p:nvPr>
        </p:nvSpPr>
        <p:spPr>
          <a:xfrm>
            <a:off x="2778760" y="39289"/>
            <a:ext cx="10515600" cy="1325563"/>
          </a:xfrm>
        </p:spPr>
        <p:txBody>
          <a:bodyPr>
            <a:normAutofit/>
          </a:bodyPr>
          <a:lstStyle/>
          <a:p>
            <a:r>
              <a:rPr lang="en-US" sz="2800" dirty="0" err="1"/>
              <a:t>Autoencoders</a:t>
            </a:r>
            <a:r>
              <a:rPr lang="en-US" sz="2800" dirty="0"/>
              <a:t> – generating a space to cluster</a:t>
            </a:r>
            <a:endParaRPr lang="en-GB" sz="2800" dirty="0"/>
          </a:p>
        </p:txBody>
      </p:sp>
      <p:pic>
        <p:nvPicPr>
          <p:cNvPr id="26" name="Picture 25">
            <a:extLst>
              <a:ext uri="{FF2B5EF4-FFF2-40B4-BE49-F238E27FC236}">
                <a16:creationId xmlns:a16="http://schemas.microsoft.com/office/drawing/2014/main" id="{271CF9D6-7C8F-864A-AC46-1A02500DE649}"/>
              </a:ext>
            </a:extLst>
          </p:cNvPr>
          <p:cNvPicPr>
            <a:picLocks noChangeAspect="1"/>
          </p:cNvPicPr>
          <p:nvPr/>
        </p:nvPicPr>
        <p:blipFill>
          <a:blip r:embed="rId3"/>
          <a:stretch>
            <a:fillRect/>
          </a:stretch>
        </p:blipFill>
        <p:spPr>
          <a:xfrm>
            <a:off x="0" y="0"/>
            <a:ext cx="2554014" cy="1083807"/>
          </a:xfrm>
          <a:prstGeom prst="rect">
            <a:avLst/>
          </a:prstGeom>
        </p:spPr>
      </p:pic>
    </p:spTree>
    <p:extLst>
      <p:ext uri="{BB962C8B-B14F-4D97-AF65-F5344CB8AC3E}">
        <p14:creationId xmlns:p14="http://schemas.microsoft.com/office/powerpoint/2010/main" val="1247089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981" y="275070"/>
            <a:ext cx="10515600" cy="1325563"/>
          </a:xfrm>
        </p:spPr>
        <p:txBody>
          <a:bodyPr>
            <a:normAutofit/>
          </a:bodyPr>
          <a:lstStyle/>
          <a:p>
            <a:r>
              <a:rPr lang="en-US" sz="3200" dirty="0"/>
              <a:t>CNNs - </a:t>
            </a:r>
            <a:r>
              <a:rPr lang="en-US" sz="3200" dirty="0" err="1"/>
              <a:t>Autoencoders</a:t>
            </a:r>
            <a:endParaRPr lang="en-GB" sz="3200" dirty="0"/>
          </a:p>
        </p:txBody>
      </p:sp>
      <p:sp>
        <p:nvSpPr>
          <p:cNvPr id="4" name="Slide Number Placeholder 3"/>
          <p:cNvSpPr>
            <a:spLocks noGrp="1"/>
          </p:cNvSpPr>
          <p:nvPr>
            <p:ph type="sldNum" sz="quarter" idx="12"/>
          </p:nvPr>
        </p:nvSpPr>
        <p:spPr/>
        <p:txBody>
          <a:bodyPr/>
          <a:lstStyle/>
          <a:p>
            <a:fld id="{EB43F5EA-83AC-47A7-B633-1E217C84ACEE}" type="slidenum">
              <a:rPr lang="en-GB" smtClean="0"/>
              <a:t>28</a:t>
            </a:fld>
            <a:endParaRPr lang="en-GB"/>
          </a:p>
        </p:txBody>
      </p:sp>
      <p:sp>
        <p:nvSpPr>
          <p:cNvPr id="6" name="Rectangle 5"/>
          <p:cNvSpPr/>
          <p:nvPr/>
        </p:nvSpPr>
        <p:spPr>
          <a:xfrm>
            <a:off x="3267477" y="5340687"/>
            <a:ext cx="4975336" cy="1015663"/>
          </a:xfrm>
          <a:prstGeom prst="rect">
            <a:avLst/>
          </a:prstGeom>
        </p:spPr>
        <p:txBody>
          <a:bodyPr wrap="none">
            <a:spAutoFit/>
          </a:bodyPr>
          <a:lstStyle/>
          <a:p>
            <a:pPr algn="ctr"/>
            <a:r>
              <a:rPr lang="en-US" b="1" dirty="0"/>
              <a:t>What does the latent space represent??</a:t>
            </a:r>
          </a:p>
          <a:p>
            <a:pPr algn="ctr"/>
            <a:endParaRPr lang="en-US" b="1" dirty="0"/>
          </a:p>
          <a:p>
            <a:pPr algn="ctr"/>
            <a:r>
              <a:rPr lang="en-US" sz="2400" dirty="0"/>
              <a:t>Id like us to look at this in Python code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947862"/>
            <a:ext cx="8096250" cy="2962275"/>
          </a:xfrm>
          <a:prstGeom prst="rect">
            <a:avLst/>
          </a:prstGeom>
        </p:spPr>
      </p:pic>
      <p:pic>
        <p:nvPicPr>
          <p:cNvPr id="7" name="Picture 6">
            <a:extLst>
              <a:ext uri="{FF2B5EF4-FFF2-40B4-BE49-F238E27FC236}">
                <a16:creationId xmlns:a16="http://schemas.microsoft.com/office/drawing/2014/main" id="{50BCEFBB-E711-3C4C-B93F-F350805D21B0}"/>
              </a:ext>
            </a:extLst>
          </p:cNvPr>
          <p:cNvPicPr>
            <a:picLocks noChangeAspect="1"/>
          </p:cNvPicPr>
          <p:nvPr/>
        </p:nvPicPr>
        <p:blipFill>
          <a:blip r:embed="rId3"/>
          <a:stretch>
            <a:fillRect/>
          </a:stretch>
        </p:blipFill>
        <p:spPr>
          <a:xfrm>
            <a:off x="0" y="0"/>
            <a:ext cx="2554014" cy="1083807"/>
          </a:xfrm>
          <a:prstGeom prst="rect">
            <a:avLst/>
          </a:prstGeom>
        </p:spPr>
      </p:pic>
    </p:spTree>
    <p:extLst>
      <p:ext uri="{BB962C8B-B14F-4D97-AF65-F5344CB8AC3E}">
        <p14:creationId xmlns:p14="http://schemas.microsoft.com/office/powerpoint/2010/main" val="314703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618" y="306559"/>
            <a:ext cx="10515600" cy="1325563"/>
          </a:xfrm>
        </p:spPr>
        <p:txBody>
          <a:bodyPr>
            <a:normAutofit/>
          </a:bodyPr>
          <a:lstStyle/>
          <a:p>
            <a:r>
              <a:rPr lang="en-US" sz="2800" dirty="0"/>
              <a:t>LSTM - </a:t>
            </a:r>
            <a:r>
              <a:rPr lang="en-US" sz="2800" dirty="0" err="1"/>
              <a:t>Autoencoders</a:t>
            </a:r>
            <a:endParaRPr lang="en-GB" sz="2800" dirty="0"/>
          </a:p>
        </p:txBody>
      </p:sp>
      <p:sp>
        <p:nvSpPr>
          <p:cNvPr id="4" name="Slide Number Placeholder 3"/>
          <p:cNvSpPr>
            <a:spLocks noGrp="1"/>
          </p:cNvSpPr>
          <p:nvPr>
            <p:ph type="sldNum" sz="quarter" idx="12"/>
          </p:nvPr>
        </p:nvSpPr>
        <p:spPr/>
        <p:txBody>
          <a:bodyPr/>
          <a:lstStyle/>
          <a:p>
            <a:fld id="{EB43F5EA-83AC-47A7-B633-1E217C84ACEE}" type="slidenum">
              <a:rPr lang="en-GB" smtClean="0"/>
              <a:t>29</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146" y="1140162"/>
            <a:ext cx="6905625" cy="42005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930" y="2121193"/>
            <a:ext cx="1452080" cy="30659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239" y="2121193"/>
            <a:ext cx="1452080" cy="3065988"/>
          </a:xfrm>
          <a:prstGeom prst="rect">
            <a:avLst/>
          </a:prstGeom>
        </p:spPr>
      </p:pic>
      <p:sp>
        <p:nvSpPr>
          <p:cNvPr id="9" name="TextBox 8"/>
          <p:cNvSpPr txBox="1"/>
          <p:nvPr/>
        </p:nvSpPr>
        <p:spPr>
          <a:xfrm rot="16200000">
            <a:off x="112298" y="3331926"/>
            <a:ext cx="772969" cy="369332"/>
          </a:xfrm>
          <a:prstGeom prst="rect">
            <a:avLst/>
          </a:prstGeom>
          <a:noFill/>
        </p:spPr>
        <p:txBody>
          <a:bodyPr wrap="none" rtlCol="0">
            <a:spAutoFit/>
          </a:bodyPr>
          <a:lstStyle/>
          <a:p>
            <a:r>
              <a:rPr lang="en-US" dirty="0"/>
              <a:t>time…</a:t>
            </a:r>
            <a:endParaRPr lang="en-GB" dirty="0"/>
          </a:p>
        </p:txBody>
      </p:sp>
      <p:sp>
        <p:nvSpPr>
          <p:cNvPr id="10" name="TextBox 9"/>
          <p:cNvSpPr txBox="1"/>
          <p:nvPr/>
        </p:nvSpPr>
        <p:spPr>
          <a:xfrm rot="16200000">
            <a:off x="9310089" y="3331927"/>
            <a:ext cx="772969" cy="369332"/>
          </a:xfrm>
          <a:prstGeom prst="rect">
            <a:avLst/>
          </a:prstGeom>
          <a:noFill/>
        </p:spPr>
        <p:txBody>
          <a:bodyPr wrap="none" rtlCol="0">
            <a:spAutoFit/>
          </a:bodyPr>
          <a:lstStyle/>
          <a:p>
            <a:r>
              <a:rPr lang="en-US" dirty="0"/>
              <a:t>time…</a:t>
            </a:r>
            <a:endParaRPr lang="en-GB" dirty="0"/>
          </a:p>
        </p:txBody>
      </p:sp>
      <p:pic>
        <p:nvPicPr>
          <p:cNvPr id="11" name="Picture 10">
            <a:extLst>
              <a:ext uri="{FF2B5EF4-FFF2-40B4-BE49-F238E27FC236}">
                <a16:creationId xmlns:a16="http://schemas.microsoft.com/office/drawing/2014/main" id="{BB3EC2BF-7940-3E49-8FF2-20DFE02DBC72}"/>
              </a:ext>
            </a:extLst>
          </p:cNvPr>
          <p:cNvPicPr>
            <a:picLocks noChangeAspect="1"/>
          </p:cNvPicPr>
          <p:nvPr/>
        </p:nvPicPr>
        <p:blipFill>
          <a:blip r:embed="rId4"/>
          <a:stretch>
            <a:fillRect/>
          </a:stretch>
        </p:blipFill>
        <p:spPr>
          <a:xfrm>
            <a:off x="0" y="0"/>
            <a:ext cx="2554014" cy="1083807"/>
          </a:xfrm>
          <a:prstGeom prst="rect">
            <a:avLst/>
          </a:prstGeom>
        </p:spPr>
      </p:pic>
      <p:sp>
        <p:nvSpPr>
          <p:cNvPr id="12" name="Rectangle 11">
            <a:extLst>
              <a:ext uri="{FF2B5EF4-FFF2-40B4-BE49-F238E27FC236}">
                <a16:creationId xmlns:a16="http://schemas.microsoft.com/office/drawing/2014/main" id="{452FB08A-605F-514A-A9A6-63BBD3E26F13}"/>
              </a:ext>
            </a:extLst>
          </p:cNvPr>
          <p:cNvSpPr/>
          <p:nvPr/>
        </p:nvSpPr>
        <p:spPr>
          <a:xfrm>
            <a:off x="3267477" y="5340687"/>
            <a:ext cx="4975336" cy="1015663"/>
          </a:xfrm>
          <a:prstGeom prst="rect">
            <a:avLst/>
          </a:prstGeom>
        </p:spPr>
        <p:txBody>
          <a:bodyPr wrap="none">
            <a:spAutoFit/>
          </a:bodyPr>
          <a:lstStyle/>
          <a:p>
            <a:pPr algn="ctr"/>
            <a:r>
              <a:rPr lang="en-US" b="1" dirty="0"/>
              <a:t>What does the latent space represent??</a:t>
            </a:r>
          </a:p>
          <a:p>
            <a:pPr algn="ctr"/>
            <a:endParaRPr lang="en-US" b="1" dirty="0"/>
          </a:p>
          <a:p>
            <a:pPr algn="ctr"/>
            <a:r>
              <a:rPr lang="en-US" sz="2400" dirty="0"/>
              <a:t>Id like us to look at this in Python code</a:t>
            </a:r>
          </a:p>
        </p:txBody>
      </p:sp>
    </p:spTree>
    <p:extLst>
      <p:ext uri="{BB962C8B-B14F-4D97-AF65-F5344CB8AC3E}">
        <p14:creationId xmlns:p14="http://schemas.microsoft.com/office/powerpoint/2010/main" val="1233464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B43F5EA-83AC-47A7-B633-1E217C84ACEE}" type="slidenum">
              <a:rPr lang="en-GB" smtClean="0"/>
              <a:t>3</a:t>
            </a:fld>
            <a:endParaRPr lang="en-GB"/>
          </a:p>
        </p:txBody>
      </p:sp>
      <p:sp>
        <p:nvSpPr>
          <p:cNvPr id="2" name="Rectangle 1">
            <a:extLst>
              <a:ext uri="{FF2B5EF4-FFF2-40B4-BE49-F238E27FC236}">
                <a16:creationId xmlns:a16="http://schemas.microsoft.com/office/drawing/2014/main" id="{F116C3CE-38D2-7F47-B32E-56B4CDB0A1C4}"/>
              </a:ext>
            </a:extLst>
          </p:cNvPr>
          <p:cNvSpPr/>
          <p:nvPr/>
        </p:nvSpPr>
        <p:spPr>
          <a:xfrm>
            <a:off x="1065733" y="1279404"/>
            <a:ext cx="9802091" cy="1384995"/>
          </a:xfrm>
          <a:prstGeom prst="rect">
            <a:avLst/>
          </a:prstGeom>
        </p:spPr>
        <p:txBody>
          <a:bodyPr wrap="square">
            <a:spAutoFit/>
          </a:bodyPr>
          <a:lstStyle/>
          <a:p>
            <a:pPr algn="ctr"/>
            <a:r>
              <a:rPr lang="en-US" sz="2800" i="1" dirty="0"/>
              <a:t>‘Machine learning at its most basic is the practice of using algorithms to parse data, learn from it, and then make a determination or prediction about something in the world.’</a:t>
            </a:r>
          </a:p>
        </p:txBody>
      </p:sp>
      <p:sp>
        <p:nvSpPr>
          <p:cNvPr id="4" name="Rectangle 3">
            <a:extLst>
              <a:ext uri="{FF2B5EF4-FFF2-40B4-BE49-F238E27FC236}">
                <a16:creationId xmlns:a16="http://schemas.microsoft.com/office/drawing/2014/main" id="{63352A3F-3056-DC4E-9783-3A4CEDA9727A}"/>
              </a:ext>
            </a:extLst>
          </p:cNvPr>
          <p:cNvSpPr/>
          <p:nvPr/>
        </p:nvSpPr>
        <p:spPr>
          <a:xfrm>
            <a:off x="4003867" y="2866633"/>
            <a:ext cx="11499274" cy="338554"/>
          </a:xfrm>
          <a:prstGeom prst="rect">
            <a:avLst/>
          </a:prstGeom>
        </p:spPr>
        <p:txBody>
          <a:bodyPr wrap="square">
            <a:spAutoFit/>
          </a:bodyPr>
          <a:lstStyle/>
          <a:p>
            <a:r>
              <a:rPr lang="en-US" sz="1600" dirty="0"/>
              <a:t>https://</a:t>
            </a:r>
            <a:r>
              <a:rPr lang="en-US" sz="1600" dirty="0" err="1"/>
              <a:t>blogs.nvidia.com</a:t>
            </a:r>
            <a:r>
              <a:rPr lang="en-US" sz="1600" dirty="0"/>
              <a:t>/blog/2016/07/29/</a:t>
            </a:r>
          </a:p>
        </p:txBody>
      </p:sp>
      <p:sp>
        <p:nvSpPr>
          <p:cNvPr id="9" name="TextBox 8">
            <a:extLst>
              <a:ext uri="{FF2B5EF4-FFF2-40B4-BE49-F238E27FC236}">
                <a16:creationId xmlns:a16="http://schemas.microsoft.com/office/drawing/2014/main" id="{EFC04150-CE31-0D45-9EFB-903CAA1C309F}"/>
              </a:ext>
            </a:extLst>
          </p:cNvPr>
          <p:cNvSpPr txBox="1"/>
          <p:nvPr/>
        </p:nvSpPr>
        <p:spPr>
          <a:xfrm>
            <a:off x="2917039" y="487802"/>
            <a:ext cx="5763565" cy="1077218"/>
          </a:xfrm>
          <a:prstGeom prst="rect">
            <a:avLst/>
          </a:prstGeom>
          <a:noFill/>
        </p:spPr>
        <p:txBody>
          <a:bodyPr wrap="none" rtlCol="0">
            <a:spAutoFit/>
          </a:bodyPr>
          <a:lstStyle/>
          <a:p>
            <a:r>
              <a:rPr lang="en-US" sz="3200" dirty="0"/>
              <a:t>What is it and how can we use it?</a:t>
            </a:r>
          </a:p>
          <a:p>
            <a:pPr algn="ctr"/>
            <a:endParaRPr lang="en-GB" sz="3200" dirty="0">
              <a:latin typeface="+mj-lt"/>
            </a:endParaRPr>
          </a:p>
        </p:txBody>
      </p:sp>
      <p:pic>
        <p:nvPicPr>
          <p:cNvPr id="6" name="Picture 5">
            <a:extLst>
              <a:ext uri="{FF2B5EF4-FFF2-40B4-BE49-F238E27FC236}">
                <a16:creationId xmlns:a16="http://schemas.microsoft.com/office/drawing/2014/main" id="{F351C9D7-49B6-414A-A49B-71E4400038BA}"/>
              </a:ext>
            </a:extLst>
          </p:cNvPr>
          <p:cNvPicPr>
            <a:picLocks noChangeAspect="1"/>
          </p:cNvPicPr>
          <p:nvPr/>
        </p:nvPicPr>
        <p:blipFill>
          <a:blip r:embed="rId2"/>
          <a:stretch>
            <a:fillRect/>
          </a:stretch>
        </p:blipFill>
        <p:spPr>
          <a:xfrm>
            <a:off x="207706" y="4112146"/>
            <a:ext cx="5893982" cy="2247223"/>
          </a:xfrm>
          <a:prstGeom prst="rect">
            <a:avLst/>
          </a:prstGeom>
        </p:spPr>
      </p:pic>
      <p:sp>
        <p:nvSpPr>
          <p:cNvPr id="7" name="Rectangle 6">
            <a:extLst>
              <a:ext uri="{FF2B5EF4-FFF2-40B4-BE49-F238E27FC236}">
                <a16:creationId xmlns:a16="http://schemas.microsoft.com/office/drawing/2014/main" id="{296DDB58-0511-4845-AA14-E81383120DE9}"/>
              </a:ext>
            </a:extLst>
          </p:cNvPr>
          <p:cNvSpPr/>
          <p:nvPr/>
        </p:nvSpPr>
        <p:spPr>
          <a:xfrm>
            <a:off x="6233245" y="4112146"/>
            <a:ext cx="5598771" cy="2862322"/>
          </a:xfrm>
          <a:prstGeom prst="rect">
            <a:avLst/>
          </a:prstGeom>
        </p:spPr>
        <p:txBody>
          <a:bodyPr wrap="square">
            <a:spAutoFit/>
          </a:bodyPr>
          <a:lstStyle/>
          <a:p>
            <a:r>
              <a:rPr lang="en-GB" sz="2000" i="1" dirty="0">
                <a:solidFill>
                  <a:srgbClr val="222222"/>
                </a:solidFill>
                <a:latin typeface="Lora"/>
              </a:rPr>
              <a:t>‘When a new piece of lab equipment arrives, we expect our lab mates to understand its functioning, how to calibrate it, how to detect errors and to know the limits of its capabilities. So, too, with machine learning. There is no magic involved, and the tools must be understood by those using them.’</a:t>
            </a:r>
          </a:p>
          <a:p>
            <a:endParaRPr lang="en-GB" sz="2000" i="1" dirty="0">
              <a:solidFill>
                <a:srgbClr val="222222"/>
              </a:solidFill>
              <a:latin typeface="Lora"/>
            </a:endParaRPr>
          </a:p>
          <a:p>
            <a:br>
              <a:rPr lang="en-GB" sz="2000" i="1" dirty="0"/>
            </a:br>
            <a:endParaRPr lang="en-US" sz="2000" i="1" dirty="0"/>
          </a:p>
        </p:txBody>
      </p:sp>
      <p:pic>
        <p:nvPicPr>
          <p:cNvPr id="8" name="Picture 7">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spTree>
    <p:extLst>
      <p:ext uri="{BB962C8B-B14F-4D97-AF65-F5344CB8AC3E}">
        <p14:creationId xmlns:p14="http://schemas.microsoft.com/office/powerpoint/2010/main" val="3691019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5F75B3-373A-E041-AC40-2FC74DE83C6F}"/>
              </a:ext>
            </a:extLst>
          </p:cNvPr>
          <p:cNvSpPr/>
          <p:nvPr/>
        </p:nvSpPr>
        <p:spPr>
          <a:xfrm>
            <a:off x="-518218" y="1346404"/>
            <a:ext cx="1116435" cy="52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64" y="2197979"/>
            <a:ext cx="4677167" cy="2057953"/>
          </a:xfrm>
          <a:prstGeom prst="rect">
            <a:avLst/>
          </a:prstGeom>
        </p:spPr>
      </p:pic>
      <p:sp>
        <p:nvSpPr>
          <p:cNvPr id="13" name="Rectangle 12"/>
          <p:cNvSpPr/>
          <p:nvPr/>
        </p:nvSpPr>
        <p:spPr>
          <a:xfrm>
            <a:off x="315685" y="317249"/>
            <a:ext cx="11386457" cy="1107996"/>
          </a:xfrm>
          <a:prstGeom prst="rect">
            <a:avLst/>
          </a:prstGeom>
        </p:spPr>
        <p:txBody>
          <a:bodyPr wrap="square">
            <a:spAutoFit/>
          </a:bodyPr>
          <a:lstStyle/>
          <a:p>
            <a:pPr algn="ctr"/>
            <a:r>
              <a:rPr lang="en-GB" sz="2400" dirty="0">
                <a:latin typeface="+mj-lt"/>
              </a:rPr>
              <a:t>Fitting – testing </a:t>
            </a:r>
          </a:p>
          <a:p>
            <a:pPr algn="ctr"/>
            <a:r>
              <a:rPr lang="en-US" sz="2400" dirty="0">
                <a:latin typeface="+mj-lt"/>
              </a:rPr>
              <a:t>How do we fit an entire neural network</a:t>
            </a:r>
          </a:p>
          <a:p>
            <a:pPr algn="ctr"/>
            <a:endParaRPr lang="en-GB" dirty="0">
              <a:latin typeface="+mj-lt"/>
            </a:endParaRPr>
          </a:p>
        </p:txBody>
      </p:sp>
      <p:sp>
        <p:nvSpPr>
          <p:cNvPr id="15" name="TextBox 14"/>
          <p:cNvSpPr txBox="1"/>
          <p:nvPr/>
        </p:nvSpPr>
        <p:spPr>
          <a:xfrm>
            <a:off x="437964" y="1607591"/>
            <a:ext cx="4879093" cy="307777"/>
          </a:xfrm>
          <a:prstGeom prst="rect">
            <a:avLst/>
          </a:prstGeom>
          <a:noFill/>
        </p:spPr>
        <p:txBody>
          <a:bodyPr wrap="none" rtlCol="0">
            <a:spAutoFit/>
          </a:bodyPr>
          <a:lstStyle/>
          <a:p>
            <a:r>
              <a:rPr lang="en-US" sz="1400" dirty="0"/>
              <a:t>I want to evaluate how good my model is on data it hasn’t seen…</a:t>
            </a:r>
            <a:endParaRPr lang="en-GB" sz="1400" dirty="0"/>
          </a:p>
        </p:txBody>
      </p:sp>
      <p:pic>
        <p:nvPicPr>
          <p:cNvPr id="18" name="Picture 17">
            <a:extLst>
              <a:ext uri="{FF2B5EF4-FFF2-40B4-BE49-F238E27FC236}">
                <a16:creationId xmlns:a16="http://schemas.microsoft.com/office/drawing/2014/main" id="{22AFAF13-30DF-174C-AC8B-1972EF433132}"/>
              </a:ext>
            </a:extLst>
          </p:cNvPr>
          <p:cNvPicPr>
            <a:picLocks noChangeAspect="1"/>
          </p:cNvPicPr>
          <p:nvPr/>
        </p:nvPicPr>
        <p:blipFill>
          <a:blip r:embed="rId4"/>
          <a:stretch>
            <a:fillRect/>
          </a:stretch>
        </p:blipFill>
        <p:spPr>
          <a:xfrm>
            <a:off x="0" y="0"/>
            <a:ext cx="2554014" cy="1083807"/>
          </a:xfrm>
          <a:prstGeom prst="rect">
            <a:avLst/>
          </a:prstGeom>
        </p:spPr>
      </p:pic>
      <p:pic>
        <p:nvPicPr>
          <p:cNvPr id="3074" name="Picture 2" descr="Epoch in Machine Learning - Javatpoint">
            <a:extLst>
              <a:ext uri="{FF2B5EF4-FFF2-40B4-BE49-F238E27FC236}">
                <a16:creationId xmlns:a16="http://schemas.microsoft.com/office/drawing/2014/main" id="{B990807A-BC2C-2E4B-A680-FD80BE6582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72312"/>
            <a:ext cx="5203371" cy="37672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CB9DDB-C8B2-6F48-8892-2EE4A77BB695}"/>
              </a:ext>
            </a:extLst>
          </p:cNvPr>
          <p:cNvSpPr txBox="1"/>
          <p:nvPr/>
        </p:nvSpPr>
        <p:spPr>
          <a:xfrm>
            <a:off x="598217" y="4846320"/>
            <a:ext cx="4805803" cy="923330"/>
          </a:xfrm>
          <a:prstGeom prst="rect">
            <a:avLst/>
          </a:prstGeom>
          <a:noFill/>
        </p:spPr>
        <p:txBody>
          <a:bodyPr wrap="none" rtlCol="0">
            <a:spAutoFit/>
          </a:bodyPr>
          <a:lstStyle/>
          <a:p>
            <a:r>
              <a:rPr lang="en-US" dirty="0"/>
              <a:t>Epoch – one sweep over the entire dataset</a:t>
            </a:r>
          </a:p>
          <a:p>
            <a:r>
              <a:rPr lang="en-US" dirty="0"/>
              <a:t>Batch size – how many samples in a </a:t>
            </a:r>
            <a:r>
              <a:rPr lang="en-US" dirty="0" err="1"/>
              <a:t>ubset</a:t>
            </a:r>
            <a:endParaRPr lang="en-US" dirty="0"/>
          </a:p>
          <a:p>
            <a:r>
              <a:rPr lang="en-US" dirty="0"/>
              <a:t>Iterations – number of times weights are updated</a:t>
            </a:r>
          </a:p>
        </p:txBody>
      </p:sp>
    </p:spTree>
    <p:extLst>
      <p:ext uri="{BB962C8B-B14F-4D97-AF65-F5344CB8AC3E}">
        <p14:creationId xmlns:p14="http://schemas.microsoft.com/office/powerpoint/2010/main" val="126319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31</a:t>
            </a:fld>
            <a:endParaRPr lang="en-GB"/>
          </a:p>
        </p:txBody>
      </p:sp>
      <p:sp>
        <p:nvSpPr>
          <p:cNvPr id="5" name="Rectangle 4"/>
          <p:cNvSpPr/>
          <p:nvPr/>
        </p:nvSpPr>
        <p:spPr>
          <a:xfrm>
            <a:off x="3117273" y="390344"/>
            <a:ext cx="6096000" cy="1261884"/>
          </a:xfrm>
          <a:prstGeom prst="rect">
            <a:avLst/>
          </a:prstGeom>
        </p:spPr>
        <p:txBody>
          <a:bodyPr>
            <a:spAutoFit/>
          </a:bodyPr>
          <a:lstStyle/>
          <a:p>
            <a:pPr algn="ctr"/>
            <a:r>
              <a:rPr lang="en-US" sz="2800" dirty="0"/>
              <a:t>What next?</a:t>
            </a:r>
          </a:p>
          <a:p>
            <a:pPr algn="ctr"/>
            <a:endParaRPr lang="en-US" sz="2800" dirty="0"/>
          </a:p>
          <a:p>
            <a:pPr algn="ctr"/>
            <a:r>
              <a:rPr lang="en-US" sz="2000" dirty="0"/>
              <a:t> Build your tools and software stack [Python]</a:t>
            </a:r>
          </a:p>
        </p:txBody>
      </p:sp>
      <p:pic>
        <p:nvPicPr>
          <p:cNvPr id="6" name="Picture 5">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sp>
        <p:nvSpPr>
          <p:cNvPr id="7" name="TextBox 6"/>
          <p:cNvSpPr txBox="1"/>
          <p:nvPr/>
        </p:nvSpPr>
        <p:spPr>
          <a:xfrm>
            <a:off x="983673" y="2032558"/>
            <a:ext cx="4172553" cy="1846659"/>
          </a:xfrm>
          <a:prstGeom prst="rect">
            <a:avLst/>
          </a:prstGeom>
          <a:noFill/>
        </p:spPr>
        <p:txBody>
          <a:bodyPr wrap="none" rtlCol="0">
            <a:spAutoFit/>
          </a:bodyPr>
          <a:lstStyle/>
          <a:p>
            <a:r>
              <a:rPr lang="en-US" sz="2400" dirty="0"/>
              <a:t>Data</a:t>
            </a:r>
          </a:p>
          <a:p>
            <a:endParaRPr lang="en-US" dirty="0"/>
          </a:p>
          <a:p>
            <a:r>
              <a:rPr lang="en-US" dirty="0"/>
              <a:t>Pandas:  https://</a:t>
            </a:r>
            <a:r>
              <a:rPr lang="en-US" dirty="0" err="1"/>
              <a:t>pandas.pydata.org</a:t>
            </a:r>
            <a:endParaRPr lang="en-US" dirty="0"/>
          </a:p>
          <a:p>
            <a:r>
              <a:rPr lang="en-US" dirty="0"/>
              <a:t>Scikit learn: https://scikit-</a:t>
            </a:r>
            <a:r>
              <a:rPr lang="en-US" dirty="0" err="1"/>
              <a:t>learn.org</a:t>
            </a:r>
            <a:r>
              <a:rPr lang="en-US" dirty="0"/>
              <a:t>/stable/</a:t>
            </a:r>
          </a:p>
          <a:p>
            <a:endParaRPr lang="en-US" dirty="0"/>
          </a:p>
          <a:p>
            <a:r>
              <a:rPr lang="en-US" dirty="0" err="1"/>
              <a:t>Dask</a:t>
            </a:r>
            <a:r>
              <a:rPr lang="en-US" dirty="0"/>
              <a:t>: https://</a:t>
            </a:r>
            <a:r>
              <a:rPr lang="en-US" dirty="0" err="1"/>
              <a:t>www.dask.org</a:t>
            </a:r>
            <a:endParaRPr lang="en-GB" dirty="0"/>
          </a:p>
        </p:txBody>
      </p:sp>
      <p:sp>
        <p:nvSpPr>
          <p:cNvPr id="8" name="TextBox 7"/>
          <p:cNvSpPr txBox="1"/>
          <p:nvPr/>
        </p:nvSpPr>
        <p:spPr>
          <a:xfrm>
            <a:off x="983673" y="4197927"/>
            <a:ext cx="4119654" cy="2400657"/>
          </a:xfrm>
          <a:prstGeom prst="rect">
            <a:avLst/>
          </a:prstGeom>
          <a:noFill/>
        </p:spPr>
        <p:txBody>
          <a:bodyPr wrap="none" rtlCol="0">
            <a:spAutoFit/>
          </a:bodyPr>
          <a:lstStyle/>
          <a:p>
            <a:r>
              <a:rPr lang="en-US" sz="2400" dirty="0"/>
              <a:t>Machine learning</a:t>
            </a:r>
          </a:p>
          <a:p>
            <a:endParaRPr lang="en-US" dirty="0"/>
          </a:p>
          <a:p>
            <a:r>
              <a:rPr lang="en-US" dirty="0"/>
              <a:t>Scikit </a:t>
            </a:r>
            <a:r>
              <a:rPr lang="en-US" dirty="0" err="1"/>
              <a:t>learn:https</a:t>
            </a:r>
            <a:r>
              <a:rPr lang="en-US" dirty="0"/>
              <a:t>://scikit-</a:t>
            </a:r>
            <a:r>
              <a:rPr lang="en-US" dirty="0" err="1"/>
              <a:t>learn.org</a:t>
            </a:r>
            <a:r>
              <a:rPr lang="en-US" dirty="0"/>
              <a:t>/stable/</a:t>
            </a:r>
          </a:p>
          <a:p>
            <a:endParaRPr lang="en-US" dirty="0"/>
          </a:p>
          <a:p>
            <a:r>
              <a:rPr lang="en-US" dirty="0" err="1"/>
              <a:t>Keras:https</a:t>
            </a:r>
            <a:r>
              <a:rPr lang="en-US" dirty="0"/>
              <a:t>://</a:t>
            </a:r>
            <a:r>
              <a:rPr lang="en-US" dirty="0" err="1"/>
              <a:t>keras.io</a:t>
            </a:r>
            <a:endParaRPr lang="en-US" dirty="0"/>
          </a:p>
          <a:p>
            <a:r>
              <a:rPr lang="en-US" dirty="0" err="1"/>
              <a:t>PyTorch:https</a:t>
            </a:r>
            <a:r>
              <a:rPr lang="en-US" dirty="0"/>
              <a:t>://</a:t>
            </a:r>
            <a:r>
              <a:rPr lang="en-US" dirty="0" err="1"/>
              <a:t>pytorch.org</a:t>
            </a:r>
            <a:endParaRPr lang="en-US" dirty="0"/>
          </a:p>
          <a:p>
            <a:endParaRPr lang="en-US" dirty="0"/>
          </a:p>
          <a:p>
            <a:endParaRPr lang="en-GB" dirty="0"/>
          </a:p>
        </p:txBody>
      </p:sp>
      <p:sp>
        <p:nvSpPr>
          <p:cNvPr id="9" name="TextBox 8"/>
          <p:cNvSpPr txBox="1"/>
          <p:nvPr/>
        </p:nvSpPr>
        <p:spPr>
          <a:xfrm>
            <a:off x="6425479" y="2001185"/>
            <a:ext cx="5097806" cy="3323987"/>
          </a:xfrm>
          <a:prstGeom prst="rect">
            <a:avLst/>
          </a:prstGeom>
          <a:noFill/>
        </p:spPr>
        <p:txBody>
          <a:bodyPr wrap="none" rtlCol="0">
            <a:spAutoFit/>
          </a:bodyPr>
          <a:lstStyle/>
          <a:p>
            <a:r>
              <a:rPr lang="en-US" sz="2400" dirty="0"/>
              <a:t>Digital CV</a:t>
            </a:r>
          </a:p>
          <a:p>
            <a:endParaRPr lang="en-US" dirty="0"/>
          </a:p>
          <a:p>
            <a:r>
              <a:rPr lang="en-US" dirty="0" err="1"/>
              <a:t>Github</a:t>
            </a:r>
            <a:r>
              <a:rPr lang="en-US" dirty="0"/>
              <a:t>: https://</a:t>
            </a:r>
            <a:r>
              <a:rPr lang="en-US" dirty="0" err="1"/>
              <a:t>github.com</a:t>
            </a:r>
            <a:endParaRPr lang="en-US" dirty="0"/>
          </a:p>
          <a:p>
            <a:r>
              <a:rPr lang="en-US" dirty="0" err="1"/>
              <a:t>Zenodo:https</a:t>
            </a:r>
            <a:r>
              <a:rPr lang="en-US" dirty="0"/>
              <a:t>://</a:t>
            </a:r>
            <a:r>
              <a:rPr lang="en-US" dirty="0" err="1"/>
              <a:t>zenodo.org</a:t>
            </a:r>
            <a:endParaRPr lang="en-US" dirty="0"/>
          </a:p>
          <a:p>
            <a:endParaRPr lang="en-US" dirty="0"/>
          </a:p>
          <a:p>
            <a:endParaRPr lang="en-US" dirty="0"/>
          </a:p>
          <a:p>
            <a:r>
              <a:rPr lang="en-US" sz="2400" dirty="0"/>
              <a:t>Cloud services</a:t>
            </a:r>
          </a:p>
          <a:p>
            <a:endParaRPr lang="en-US" dirty="0"/>
          </a:p>
          <a:p>
            <a:r>
              <a:rPr lang="en-US" dirty="0"/>
              <a:t>Google </a:t>
            </a:r>
            <a:r>
              <a:rPr lang="en-US" dirty="0" err="1"/>
              <a:t>Colab</a:t>
            </a:r>
            <a:r>
              <a:rPr lang="en-US" dirty="0"/>
              <a:t>: https://</a:t>
            </a:r>
            <a:r>
              <a:rPr lang="en-US" dirty="0" err="1"/>
              <a:t>colab.research.google.com</a:t>
            </a:r>
            <a:endParaRPr lang="en-US" dirty="0"/>
          </a:p>
          <a:p>
            <a:r>
              <a:rPr lang="en-US" dirty="0"/>
              <a:t>Binder: https://</a:t>
            </a:r>
            <a:r>
              <a:rPr lang="en-US" dirty="0" err="1"/>
              <a:t>binderhub.readthedocs.io</a:t>
            </a:r>
            <a:r>
              <a:rPr lang="en-US" dirty="0"/>
              <a:t>/</a:t>
            </a:r>
            <a:r>
              <a:rPr lang="en-US" dirty="0" err="1"/>
              <a:t>en</a:t>
            </a:r>
            <a:r>
              <a:rPr lang="en-US" dirty="0"/>
              <a:t>/latest/</a:t>
            </a:r>
          </a:p>
          <a:p>
            <a:endParaRPr lang="en-US" dirty="0"/>
          </a:p>
        </p:txBody>
      </p:sp>
    </p:spTree>
    <p:extLst>
      <p:ext uri="{BB962C8B-B14F-4D97-AF65-F5344CB8AC3E}">
        <p14:creationId xmlns:p14="http://schemas.microsoft.com/office/powerpoint/2010/main" val="170778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32</a:t>
            </a:fld>
            <a:endParaRPr lang="en-GB"/>
          </a:p>
        </p:txBody>
      </p:sp>
      <p:sp>
        <p:nvSpPr>
          <p:cNvPr id="5"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3F5EA-83AC-47A7-B633-1E217C84ACEE}" type="slidenum">
              <a:rPr lang="en-GB" smtClean="0"/>
              <a:pPr/>
              <a:t>32</a:t>
            </a:fld>
            <a:endParaRPr lang="en-GB"/>
          </a:p>
        </p:txBody>
      </p:sp>
      <p:sp>
        <p:nvSpPr>
          <p:cNvPr id="6" name="Slide Number Placeholder 3"/>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3F5EA-83AC-47A7-B633-1E217C84ACEE}" type="slidenum">
              <a:rPr lang="en-GB" smtClean="0"/>
              <a:pPr/>
              <a:t>32</a:t>
            </a:fld>
            <a:endParaRPr lang="en-GB"/>
          </a:p>
        </p:txBody>
      </p:sp>
      <p:sp>
        <p:nvSpPr>
          <p:cNvPr id="7" name="Rectangle 6"/>
          <p:cNvSpPr/>
          <p:nvPr/>
        </p:nvSpPr>
        <p:spPr>
          <a:xfrm>
            <a:off x="3117273" y="390344"/>
            <a:ext cx="6096000" cy="954107"/>
          </a:xfrm>
          <a:prstGeom prst="rect">
            <a:avLst/>
          </a:prstGeom>
        </p:spPr>
        <p:txBody>
          <a:bodyPr>
            <a:spAutoFit/>
          </a:bodyPr>
          <a:lstStyle/>
          <a:p>
            <a:pPr algn="ctr"/>
            <a:r>
              <a:rPr lang="en-US" sz="2800" dirty="0"/>
              <a:t>Embrace the culture of AI</a:t>
            </a:r>
          </a:p>
          <a:p>
            <a:pPr algn="ctr"/>
            <a:endParaRPr lang="en-US" sz="2800" dirty="0"/>
          </a:p>
        </p:txBody>
      </p:sp>
      <p:pic>
        <p:nvPicPr>
          <p:cNvPr id="8" name="Picture 7">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pic>
        <p:nvPicPr>
          <p:cNvPr id="2050" name="Picture 2" descr="undefined">
            <a:extLst>
              <a:ext uri="{FF2B5EF4-FFF2-40B4-BE49-F238E27FC236}">
                <a16:creationId xmlns:a16="http://schemas.microsoft.com/office/drawing/2014/main" id="{4BDD34F5-F936-B742-97EE-497103EE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021" y="1678166"/>
            <a:ext cx="2457752" cy="33179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ep Learning with Python: Amazon.co.uk: Chollet, Francois: 9781617294433:  Books">
            <a:extLst>
              <a:ext uri="{FF2B5EF4-FFF2-40B4-BE49-F238E27FC236}">
                <a16:creationId xmlns:a16="http://schemas.microsoft.com/office/drawing/2014/main" id="{5B127D7E-E16D-184A-B9A9-C75005989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368" y="1678165"/>
            <a:ext cx="2646692" cy="33179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Master Algorithm - Wikipedia">
            <a:extLst>
              <a:ext uri="{FF2B5EF4-FFF2-40B4-BE49-F238E27FC236}">
                <a16:creationId xmlns:a16="http://schemas.microsoft.com/office/drawing/2014/main" id="{38E14BCD-F365-B94C-A65A-0EEC360E81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0319" y="1344451"/>
            <a:ext cx="2232021" cy="34393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fe 3.0">
            <a:extLst>
              <a:ext uri="{FF2B5EF4-FFF2-40B4-BE49-F238E27FC236}">
                <a16:creationId xmlns:a16="http://schemas.microsoft.com/office/drawing/2014/main" id="{797B96FF-7241-E643-8CED-8B70318123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5866" y="1092890"/>
            <a:ext cx="1978074" cy="303670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ep Learning by John D. Kelleher: 9780262537551 | PenguinRandomHouse.com:  Books">
            <a:extLst>
              <a:ext uri="{FF2B5EF4-FFF2-40B4-BE49-F238E27FC236}">
                <a16:creationId xmlns:a16="http://schemas.microsoft.com/office/drawing/2014/main" id="{3F2CDBC7-2AA6-6745-BC82-011893E5D9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4965" y="3942575"/>
            <a:ext cx="1670282" cy="23415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429E71-1CE2-4246-B1A3-6405EE5FC514}"/>
              </a:ext>
            </a:extLst>
          </p:cNvPr>
          <p:cNvSpPr txBox="1"/>
          <p:nvPr/>
        </p:nvSpPr>
        <p:spPr>
          <a:xfrm>
            <a:off x="525021" y="5590490"/>
            <a:ext cx="6100354" cy="646331"/>
          </a:xfrm>
          <a:prstGeom prst="rect">
            <a:avLst/>
          </a:prstGeom>
          <a:noFill/>
        </p:spPr>
        <p:txBody>
          <a:bodyPr wrap="square">
            <a:spAutoFit/>
          </a:bodyPr>
          <a:lstStyle/>
          <a:p>
            <a:r>
              <a:rPr lang="en-US" dirty="0"/>
              <a:t>Machine Learning </a:t>
            </a:r>
            <a:r>
              <a:rPr lang="en-US" dirty="0" err="1"/>
              <a:t>Glossay</a:t>
            </a:r>
            <a:endParaRPr lang="en-US" dirty="0"/>
          </a:p>
          <a:p>
            <a:r>
              <a:rPr lang="en-US" dirty="0"/>
              <a:t>https://</a:t>
            </a:r>
            <a:r>
              <a:rPr lang="en-US" dirty="0" err="1"/>
              <a:t>developers.google.com</a:t>
            </a:r>
            <a:r>
              <a:rPr lang="en-US" dirty="0"/>
              <a:t>/machine-learning/glossary</a:t>
            </a:r>
          </a:p>
        </p:txBody>
      </p:sp>
    </p:spTree>
    <p:extLst>
      <p:ext uri="{BB962C8B-B14F-4D97-AF65-F5344CB8AC3E}">
        <p14:creationId xmlns:p14="http://schemas.microsoft.com/office/powerpoint/2010/main" val="87513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463924"/>
            <a:ext cx="2743200" cy="365125"/>
          </a:xfrm>
        </p:spPr>
        <p:txBody>
          <a:bodyPr/>
          <a:lstStyle/>
          <a:p>
            <a:fld id="{EB43F5EA-83AC-47A7-B633-1E217C84ACEE}" type="slidenum">
              <a:rPr lang="en-GB" smtClean="0"/>
              <a:t>33</a:t>
            </a:fld>
            <a:endParaRPr lang="en-GB"/>
          </a:p>
        </p:txBody>
      </p:sp>
      <p:pic>
        <p:nvPicPr>
          <p:cNvPr id="5" name="Google Shape;372;p72"/>
          <p:cNvPicPr preferRelativeResize="0"/>
          <p:nvPr/>
        </p:nvPicPr>
        <p:blipFill>
          <a:blip r:embed="rId3">
            <a:alphaModFix/>
          </a:blip>
          <a:stretch>
            <a:fillRect/>
          </a:stretch>
        </p:blipFill>
        <p:spPr>
          <a:xfrm>
            <a:off x="1885372" y="3002583"/>
            <a:ext cx="1379950" cy="1379950"/>
          </a:xfrm>
          <a:prstGeom prst="rect">
            <a:avLst/>
          </a:prstGeom>
          <a:noFill/>
          <a:ln>
            <a:noFill/>
          </a:ln>
        </p:spPr>
      </p:pic>
      <p:pic>
        <p:nvPicPr>
          <p:cNvPr id="6" name="Google Shape;373;p72"/>
          <p:cNvPicPr preferRelativeResize="0"/>
          <p:nvPr/>
        </p:nvPicPr>
        <p:blipFill>
          <a:blip r:embed="rId4">
            <a:alphaModFix/>
          </a:blip>
          <a:stretch>
            <a:fillRect/>
          </a:stretch>
        </p:blipFill>
        <p:spPr>
          <a:xfrm>
            <a:off x="3502646" y="3062720"/>
            <a:ext cx="1654074" cy="1259675"/>
          </a:xfrm>
          <a:prstGeom prst="rect">
            <a:avLst/>
          </a:prstGeom>
          <a:noFill/>
          <a:ln>
            <a:noFill/>
          </a:ln>
        </p:spPr>
      </p:pic>
      <p:sp>
        <p:nvSpPr>
          <p:cNvPr id="7" name="Google Shape;374;p72"/>
          <p:cNvSpPr txBox="1"/>
          <p:nvPr/>
        </p:nvSpPr>
        <p:spPr>
          <a:xfrm>
            <a:off x="5394047" y="3456746"/>
            <a:ext cx="964500" cy="4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bg2">
                    <a:lumMod val="25000"/>
                  </a:schemeClr>
                </a:solidFill>
                <a:latin typeface="+mj-lt"/>
              </a:rPr>
              <a:t>β = 0.56</a:t>
            </a:r>
            <a:endParaRPr sz="1600" i="1">
              <a:solidFill>
                <a:schemeClr val="bg2">
                  <a:lumMod val="25000"/>
                </a:schemeClr>
              </a:solidFill>
              <a:latin typeface="+mj-lt"/>
            </a:endParaRPr>
          </a:p>
        </p:txBody>
      </p:sp>
      <p:pic>
        <p:nvPicPr>
          <p:cNvPr id="8" name="Google Shape;375;p72"/>
          <p:cNvPicPr preferRelativeResize="0"/>
          <p:nvPr/>
        </p:nvPicPr>
        <p:blipFill>
          <a:blip r:embed="rId5">
            <a:alphaModFix/>
          </a:blip>
          <a:stretch>
            <a:fillRect/>
          </a:stretch>
        </p:blipFill>
        <p:spPr>
          <a:xfrm>
            <a:off x="6488121" y="3174321"/>
            <a:ext cx="1973675" cy="1036475"/>
          </a:xfrm>
          <a:prstGeom prst="rect">
            <a:avLst/>
          </a:prstGeom>
          <a:noFill/>
          <a:ln>
            <a:noFill/>
          </a:ln>
        </p:spPr>
      </p:pic>
      <p:pic>
        <p:nvPicPr>
          <p:cNvPr id="9" name="Google Shape;376;p72"/>
          <p:cNvPicPr preferRelativeResize="0"/>
          <p:nvPr/>
        </p:nvPicPr>
        <p:blipFill>
          <a:blip r:embed="rId6">
            <a:alphaModFix/>
          </a:blip>
          <a:stretch>
            <a:fillRect/>
          </a:stretch>
        </p:blipFill>
        <p:spPr>
          <a:xfrm>
            <a:off x="8730022" y="3062708"/>
            <a:ext cx="1492387" cy="1259675"/>
          </a:xfrm>
          <a:prstGeom prst="rect">
            <a:avLst/>
          </a:prstGeom>
          <a:noFill/>
          <a:ln>
            <a:noFill/>
          </a:ln>
        </p:spPr>
      </p:pic>
      <p:sp>
        <p:nvSpPr>
          <p:cNvPr id="10" name="Google Shape;377;p72"/>
          <p:cNvSpPr txBox="1"/>
          <p:nvPr/>
        </p:nvSpPr>
        <p:spPr>
          <a:xfrm>
            <a:off x="1831734" y="1544233"/>
            <a:ext cx="15945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dirty="0">
                <a:solidFill>
                  <a:schemeClr val="bg2">
                    <a:lumMod val="25000"/>
                  </a:schemeClr>
                </a:solidFill>
                <a:latin typeface="+mj-lt"/>
                <a:ea typeface="Roboto"/>
                <a:cs typeface="Roboto"/>
                <a:sym typeface="Roboto"/>
              </a:rPr>
              <a:t>Patient Data</a:t>
            </a:r>
            <a:br>
              <a:rPr lang="en-GB" sz="1600" i="1" dirty="0">
                <a:solidFill>
                  <a:schemeClr val="bg2">
                    <a:lumMod val="25000"/>
                  </a:schemeClr>
                </a:solidFill>
                <a:latin typeface="+mj-lt"/>
                <a:ea typeface="Roboto"/>
                <a:cs typeface="Roboto"/>
                <a:sym typeface="Roboto"/>
              </a:rPr>
            </a:br>
            <a:r>
              <a:rPr lang="en-GB" sz="1600" i="1" dirty="0">
                <a:solidFill>
                  <a:schemeClr val="bg2">
                    <a:lumMod val="25000"/>
                  </a:schemeClr>
                </a:solidFill>
                <a:latin typeface="+mj-lt"/>
                <a:ea typeface="Roboto"/>
                <a:cs typeface="Roboto"/>
                <a:sym typeface="Roboto"/>
              </a:rPr>
              <a:t>(e.g. X-ray scans)</a:t>
            </a:r>
            <a:endParaRPr sz="1600" i="1" dirty="0">
              <a:solidFill>
                <a:schemeClr val="bg2">
                  <a:lumMod val="25000"/>
                </a:schemeClr>
              </a:solidFill>
              <a:latin typeface="+mj-lt"/>
              <a:ea typeface="Roboto"/>
              <a:cs typeface="Roboto"/>
              <a:sym typeface="Roboto"/>
            </a:endParaRPr>
          </a:p>
        </p:txBody>
      </p:sp>
      <p:sp>
        <p:nvSpPr>
          <p:cNvPr id="11" name="Google Shape;378;p72"/>
          <p:cNvSpPr txBox="1"/>
          <p:nvPr/>
        </p:nvSpPr>
        <p:spPr>
          <a:xfrm>
            <a:off x="4770009" y="1544358"/>
            <a:ext cx="24870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bg2">
                    <a:lumMod val="25000"/>
                  </a:schemeClr>
                </a:solidFill>
                <a:latin typeface="+mj-lt"/>
                <a:ea typeface="Roboto"/>
                <a:cs typeface="Roboto"/>
                <a:sym typeface="Roboto"/>
              </a:rPr>
              <a:t>Simulation parameters</a:t>
            </a:r>
            <a:endParaRPr sz="1600" i="1">
              <a:solidFill>
                <a:schemeClr val="bg2">
                  <a:lumMod val="25000"/>
                </a:schemeClr>
              </a:solidFill>
              <a:latin typeface="+mj-lt"/>
              <a:ea typeface="Roboto"/>
              <a:cs typeface="Roboto"/>
              <a:sym typeface="Roboto"/>
            </a:endParaRPr>
          </a:p>
          <a:p>
            <a:pPr marL="0" lvl="0" indent="0" algn="l" rtl="0">
              <a:spcBef>
                <a:spcPts val="0"/>
              </a:spcBef>
              <a:spcAft>
                <a:spcPts val="0"/>
              </a:spcAft>
              <a:buNone/>
            </a:pPr>
            <a:r>
              <a:rPr lang="en-GB" sz="1600" i="1">
                <a:solidFill>
                  <a:schemeClr val="bg2">
                    <a:lumMod val="25000"/>
                  </a:schemeClr>
                </a:solidFill>
                <a:latin typeface="+mj-lt"/>
                <a:ea typeface="Roboto"/>
                <a:cs typeface="Roboto"/>
                <a:sym typeface="Roboto"/>
              </a:rPr>
              <a:t>(e.g. drug half-life)</a:t>
            </a:r>
            <a:endParaRPr sz="1600" i="1">
              <a:solidFill>
                <a:schemeClr val="bg2">
                  <a:lumMod val="25000"/>
                </a:schemeClr>
              </a:solidFill>
              <a:latin typeface="+mj-lt"/>
              <a:ea typeface="Roboto"/>
              <a:cs typeface="Roboto"/>
              <a:sym typeface="Roboto"/>
            </a:endParaRPr>
          </a:p>
        </p:txBody>
      </p:sp>
      <p:sp>
        <p:nvSpPr>
          <p:cNvPr id="12" name="Google Shape;379;p72"/>
          <p:cNvSpPr txBox="1"/>
          <p:nvPr/>
        </p:nvSpPr>
        <p:spPr>
          <a:xfrm>
            <a:off x="8433634" y="1544233"/>
            <a:ext cx="1806600"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bg2">
                    <a:lumMod val="25000"/>
                  </a:schemeClr>
                </a:solidFill>
                <a:latin typeface="+mj-lt"/>
                <a:ea typeface="Roboto"/>
                <a:cs typeface="Roboto"/>
                <a:sym typeface="Roboto"/>
              </a:rPr>
              <a:t>Treatment Outcome</a:t>
            </a:r>
            <a:endParaRPr sz="1600" i="1">
              <a:solidFill>
                <a:schemeClr val="bg2">
                  <a:lumMod val="25000"/>
                </a:schemeClr>
              </a:solidFill>
              <a:latin typeface="+mj-lt"/>
              <a:ea typeface="Roboto"/>
              <a:cs typeface="Roboto"/>
              <a:sym typeface="Roboto"/>
            </a:endParaRPr>
          </a:p>
        </p:txBody>
      </p:sp>
      <p:sp>
        <p:nvSpPr>
          <p:cNvPr id="13" name="Google Shape;380;p72"/>
          <p:cNvSpPr txBox="1"/>
          <p:nvPr/>
        </p:nvSpPr>
        <p:spPr>
          <a:xfrm>
            <a:off x="3556283" y="2428383"/>
            <a:ext cx="14406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bg2">
                    <a:lumMod val="25000"/>
                  </a:schemeClr>
                </a:solidFill>
                <a:latin typeface="+mj-lt"/>
                <a:ea typeface="Roboto"/>
                <a:cs typeface="Roboto"/>
                <a:sym typeface="Roboto"/>
              </a:rPr>
              <a:t>Neural Network</a:t>
            </a:r>
            <a:endParaRPr sz="1600" i="1">
              <a:solidFill>
                <a:schemeClr val="bg2">
                  <a:lumMod val="25000"/>
                </a:schemeClr>
              </a:solidFill>
              <a:latin typeface="+mj-lt"/>
              <a:ea typeface="Roboto"/>
              <a:cs typeface="Roboto"/>
              <a:sym typeface="Roboto"/>
            </a:endParaRPr>
          </a:p>
        </p:txBody>
      </p:sp>
      <p:sp>
        <p:nvSpPr>
          <p:cNvPr id="14" name="Google Shape;381;p72"/>
          <p:cNvSpPr txBox="1"/>
          <p:nvPr/>
        </p:nvSpPr>
        <p:spPr>
          <a:xfrm>
            <a:off x="7000334" y="2428383"/>
            <a:ext cx="11757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a:solidFill>
                  <a:schemeClr val="bg2">
                    <a:lumMod val="25000"/>
                  </a:schemeClr>
                </a:solidFill>
                <a:latin typeface="+mj-lt"/>
                <a:ea typeface="Roboto"/>
                <a:cs typeface="Roboto"/>
                <a:sym typeface="Roboto"/>
              </a:rPr>
              <a:t>ODE Solver</a:t>
            </a:r>
            <a:endParaRPr sz="1600" i="1">
              <a:solidFill>
                <a:schemeClr val="bg2">
                  <a:lumMod val="25000"/>
                </a:schemeClr>
              </a:solidFill>
              <a:latin typeface="+mj-lt"/>
              <a:ea typeface="Roboto"/>
              <a:cs typeface="Roboto"/>
              <a:sym typeface="Roboto"/>
            </a:endParaRPr>
          </a:p>
        </p:txBody>
      </p:sp>
      <p:cxnSp>
        <p:nvCxnSpPr>
          <p:cNvPr id="15" name="Google Shape;382;p72"/>
          <p:cNvCxnSpPr>
            <a:stCxn id="10" idx="2"/>
            <a:endCxn id="13" idx="1"/>
          </p:cNvCxnSpPr>
          <p:nvPr/>
        </p:nvCxnSpPr>
        <p:spPr>
          <a:xfrm>
            <a:off x="2628984" y="2215033"/>
            <a:ext cx="927300" cy="424200"/>
          </a:xfrm>
          <a:prstGeom prst="straightConnector1">
            <a:avLst/>
          </a:prstGeom>
          <a:noFill/>
          <a:ln w="28575" cap="flat" cmpd="sng">
            <a:solidFill>
              <a:schemeClr val="dk2"/>
            </a:solidFill>
            <a:prstDash val="solid"/>
            <a:round/>
            <a:headEnd type="none" w="med" len="med"/>
            <a:tailEnd type="triangle" w="med" len="med"/>
          </a:ln>
        </p:spPr>
      </p:cxnSp>
      <p:cxnSp>
        <p:nvCxnSpPr>
          <p:cNvPr id="16" name="Google Shape;383;p72"/>
          <p:cNvCxnSpPr>
            <a:stCxn id="13" idx="3"/>
            <a:endCxn id="11" idx="2"/>
          </p:cNvCxnSpPr>
          <p:nvPr/>
        </p:nvCxnSpPr>
        <p:spPr>
          <a:xfrm rot="10800000" flipH="1">
            <a:off x="4996883" y="2215083"/>
            <a:ext cx="1016700" cy="424200"/>
          </a:xfrm>
          <a:prstGeom prst="straightConnector1">
            <a:avLst/>
          </a:prstGeom>
          <a:noFill/>
          <a:ln w="28575" cap="flat" cmpd="sng">
            <a:solidFill>
              <a:schemeClr val="dk2"/>
            </a:solidFill>
            <a:prstDash val="solid"/>
            <a:round/>
            <a:headEnd type="none" w="med" len="med"/>
            <a:tailEnd type="triangle" w="med" len="med"/>
          </a:ln>
        </p:spPr>
      </p:cxnSp>
      <p:cxnSp>
        <p:nvCxnSpPr>
          <p:cNvPr id="17" name="Google Shape;384;p72"/>
          <p:cNvCxnSpPr>
            <a:stCxn id="11" idx="2"/>
            <a:endCxn id="14" idx="1"/>
          </p:cNvCxnSpPr>
          <p:nvPr/>
        </p:nvCxnSpPr>
        <p:spPr>
          <a:xfrm>
            <a:off x="6013509" y="2215158"/>
            <a:ext cx="986700" cy="424200"/>
          </a:xfrm>
          <a:prstGeom prst="straightConnector1">
            <a:avLst/>
          </a:prstGeom>
          <a:noFill/>
          <a:ln w="28575" cap="flat" cmpd="sng">
            <a:solidFill>
              <a:schemeClr val="dk2"/>
            </a:solidFill>
            <a:prstDash val="solid"/>
            <a:round/>
            <a:headEnd type="none" w="med" len="med"/>
            <a:tailEnd type="triangle" w="med" len="med"/>
          </a:ln>
        </p:spPr>
      </p:cxnSp>
      <p:cxnSp>
        <p:nvCxnSpPr>
          <p:cNvPr id="18" name="Google Shape;385;p72"/>
          <p:cNvCxnSpPr>
            <a:stCxn id="14" idx="3"/>
            <a:endCxn id="12" idx="2"/>
          </p:cNvCxnSpPr>
          <p:nvPr/>
        </p:nvCxnSpPr>
        <p:spPr>
          <a:xfrm rot="10800000" flipH="1">
            <a:off x="8176034" y="2215083"/>
            <a:ext cx="1161000" cy="424200"/>
          </a:xfrm>
          <a:prstGeom prst="straightConnector1">
            <a:avLst/>
          </a:prstGeom>
          <a:noFill/>
          <a:ln w="28575" cap="flat" cmpd="sng">
            <a:solidFill>
              <a:schemeClr val="dk2"/>
            </a:solidFill>
            <a:prstDash val="solid"/>
            <a:round/>
            <a:headEnd type="none" w="med" len="med"/>
            <a:tailEnd type="triangle" w="med" len="med"/>
          </a:ln>
        </p:spPr>
      </p:cxnSp>
      <p:sp>
        <p:nvSpPr>
          <p:cNvPr id="19" name="Google Shape;386;p72"/>
          <p:cNvSpPr txBox="1">
            <a:spLocks noGrp="1"/>
          </p:cNvSpPr>
          <p:nvPr>
            <p:ph type="title" idx="4294967295"/>
          </p:nvPr>
        </p:nvSpPr>
        <p:spPr>
          <a:xfrm>
            <a:off x="1796155" y="1349457"/>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i="1" dirty="0">
                <a:solidFill>
                  <a:schemeClr val="bg2">
                    <a:lumMod val="25000"/>
                  </a:schemeClr>
                </a:solidFill>
              </a:rPr>
              <a:t>e.g. Pharmacokinetics/Pharmacodynamics</a:t>
            </a:r>
            <a:endParaRPr sz="1600" i="1" dirty="0">
              <a:solidFill>
                <a:schemeClr val="bg2">
                  <a:lumMod val="25000"/>
                </a:schemeClr>
              </a:solidFill>
            </a:endParaRPr>
          </a:p>
        </p:txBody>
      </p:sp>
      <p:cxnSp>
        <p:nvCxnSpPr>
          <p:cNvPr id="20" name="Google Shape;387;p72"/>
          <p:cNvCxnSpPr/>
          <p:nvPr/>
        </p:nvCxnSpPr>
        <p:spPr>
          <a:xfrm rot="10800000">
            <a:off x="2708005" y="4609633"/>
            <a:ext cx="6696900" cy="0"/>
          </a:xfrm>
          <a:prstGeom prst="straightConnector1">
            <a:avLst/>
          </a:prstGeom>
          <a:noFill/>
          <a:ln w="28575" cap="flat" cmpd="sng">
            <a:solidFill>
              <a:schemeClr val="dk2"/>
            </a:solidFill>
            <a:prstDash val="solid"/>
            <a:round/>
            <a:headEnd type="none" w="med" len="med"/>
            <a:tailEnd type="triangle" w="med" len="med"/>
          </a:ln>
        </p:spPr>
      </p:cxnSp>
      <p:sp>
        <p:nvSpPr>
          <p:cNvPr id="21" name="Google Shape;388;p72"/>
          <p:cNvSpPr txBox="1"/>
          <p:nvPr/>
        </p:nvSpPr>
        <p:spPr>
          <a:xfrm>
            <a:off x="5233810" y="4692784"/>
            <a:ext cx="2241148" cy="6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i="1" dirty="0">
                <a:solidFill>
                  <a:schemeClr val="bg2">
                    <a:lumMod val="25000"/>
                  </a:schemeClr>
                </a:solidFill>
                <a:latin typeface="+mj-lt"/>
                <a:ea typeface="Roboto"/>
                <a:cs typeface="Roboto"/>
                <a:sym typeface="Roboto"/>
              </a:rPr>
              <a:t>Backpropagation</a:t>
            </a:r>
            <a:endParaRPr sz="1600" i="1" dirty="0">
              <a:solidFill>
                <a:schemeClr val="bg2">
                  <a:lumMod val="25000"/>
                </a:schemeClr>
              </a:solidFill>
              <a:latin typeface="+mj-lt"/>
              <a:ea typeface="Roboto"/>
              <a:cs typeface="Roboto"/>
              <a:sym typeface="Roboto"/>
            </a:endParaRPr>
          </a:p>
        </p:txBody>
      </p:sp>
      <p:sp>
        <p:nvSpPr>
          <p:cNvPr id="22" name="TextBox 21"/>
          <p:cNvSpPr txBox="1"/>
          <p:nvPr/>
        </p:nvSpPr>
        <p:spPr>
          <a:xfrm>
            <a:off x="2653716" y="386443"/>
            <a:ext cx="6848926" cy="830997"/>
          </a:xfrm>
          <a:prstGeom prst="rect">
            <a:avLst/>
          </a:prstGeom>
          <a:noFill/>
        </p:spPr>
        <p:txBody>
          <a:bodyPr wrap="none" rtlCol="0">
            <a:spAutoFit/>
          </a:bodyPr>
          <a:lstStyle/>
          <a:p>
            <a:endParaRPr lang="en-GB" sz="2400" dirty="0">
              <a:latin typeface="+mj-lt"/>
            </a:endParaRPr>
          </a:p>
          <a:p>
            <a:r>
              <a:rPr lang="en-GB" sz="2400" dirty="0">
                <a:latin typeface="+mj-lt"/>
              </a:rPr>
              <a:t>Do ‘pure’ ML representations have a limited shelf-life?</a:t>
            </a:r>
          </a:p>
        </p:txBody>
      </p:sp>
      <p:sp>
        <p:nvSpPr>
          <p:cNvPr id="23" name="Rectangle 1"/>
          <p:cNvSpPr>
            <a:spLocks noChangeArrowheads="1"/>
          </p:cNvSpPr>
          <p:nvPr/>
        </p:nvSpPr>
        <p:spPr bwMode="auto">
          <a:xfrm>
            <a:off x="210602" y="4322383"/>
            <a:ext cx="4836764"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275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Slab" panose="020B0604020202020204" charset="0"/>
              </a:rPr>
              <a:t>Slide </a:t>
            </a:r>
            <a:r>
              <a:rPr kumimoji="0" lang="en-US" altLang="en-US" sz="1400" b="0" i="0" u="none" strike="noStrike" cap="none" normalizeH="0" baseline="0" dirty="0" err="1">
                <a:ln>
                  <a:noFill/>
                </a:ln>
                <a:solidFill>
                  <a:srgbClr val="000000"/>
                </a:solidFill>
                <a:effectLst/>
                <a:latin typeface="Roboto Slab" panose="020B0604020202020204" charset="0"/>
              </a:rPr>
              <a:t>c.o</a:t>
            </a:r>
            <a:r>
              <a:rPr kumimoji="0" lang="en-US" altLang="en-US" sz="1400" b="0" i="0" u="none" strike="noStrike" cap="none" normalizeH="0" baseline="0" dirty="0">
                <a:ln>
                  <a:noFill/>
                </a:ln>
                <a:solidFill>
                  <a:srgbClr val="000000"/>
                </a:solidFill>
                <a:effectLst/>
                <a:latin typeface="Roboto Slab" panose="020B0604020202020204" charset="0"/>
              </a:rPr>
              <a:t> Mike Innes, Julia Computing [mike@juliacomputing.com]</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https://lh3.googleusercontent.com/VSNTDLa6yvCrNaa7kiqe6Qt4ED4Jrdn0HwMT1EG4WnqbWNyLCWnyV0BZqkv7gluLgN8wNHYUTsqv8bOqPp9nqln_xs-8iqaXA7bZqoHrB5Rt5K92fiXsebKQoB2y2B-nSEvaVmEDTL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9662" y="4868326"/>
            <a:ext cx="1568974" cy="45009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B374092-B881-B041-BB85-2492A28508CF}"/>
              </a:ext>
            </a:extLst>
          </p:cNvPr>
          <p:cNvSpPr txBox="1"/>
          <p:nvPr/>
        </p:nvSpPr>
        <p:spPr>
          <a:xfrm>
            <a:off x="4007531" y="280651"/>
            <a:ext cx="4168962" cy="523220"/>
          </a:xfrm>
          <a:prstGeom prst="rect">
            <a:avLst/>
          </a:prstGeom>
          <a:noFill/>
        </p:spPr>
        <p:txBody>
          <a:bodyPr wrap="none" rtlCol="0">
            <a:spAutoFit/>
          </a:bodyPr>
          <a:lstStyle/>
          <a:p>
            <a:pPr algn="ctr"/>
            <a:r>
              <a:rPr lang="en-US" sz="2800" dirty="0">
                <a:latin typeface="+mj-lt"/>
              </a:rPr>
              <a:t>What does the future hold?</a:t>
            </a:r>
          </a:p>
        </p:txBody>
      </p:sp>
      <p:sp>
        <p:nvSpPr>
          <p:cNvPr id="3" name="Rectangle 2">
            <a:extLst>
              <a:ext uri="{FF2B5EF4-FFF2-40B4-BE49-F238E27FC236}">
                <a16:creationId xmlns:a16="http://schemas.microsoft.com/office/drawing/2014/main" id="{93B05AAC-2185-E14F-B11D-2ACD99582E17}"/>
              </a:ext>
            </a:extLst>
          </p:cNvPr>
          <p:cNvSpPr/>
          <p:nvPr/>
        </p:nvSpPr>
        <p:spPr>
          <a:xfrm>
            <a:off x="210602" y="5723365"/>
            <a:ext cx="11621217" cy="923330"/>
          </a:xfrm>
          <a:prstGeom prst="rect">
            <a:avLst/>
          </a:prstGeom>
          <a:solidFill>
            <a:schemeClr val="accent3">
              <a:lumMod val="20000"/>
              <a:lumOff val="80000"/>
            </a:schemeClr>
          </a:solidFill>
        </p:spPr>
        <p:txBody>
          <a:bodyPr wrap="square">
            <a:spAutoFit/>
          </a:bodyPr>
          <a:lstStyle/>
          <a:p>
            <a:r>
              <a:rPr lang="en-GB" i="1" dirty="0">
                <a:solidFill>
                  <a:srgbClr val="222222"/>
                </a:solidFill>
                <a:latin typeface="Lora"/>
              </a:rPr>
              <a:t>The next step will be a hybrid modelling approach, coupling physical process models with the versatility of data-driven machine learning.  </a:t>
            </a:r>
            <a:r>
              <a:rPr lang="en-US" b="1" i="1" dirty="0"/>
              <a:t>Deep learning and process understanding for data-driven Earth system science</a:t>
            </a:r>
            <a:r>
              <a:rPr lang="en-US" i="1" dirty="0"/>
              <a:t>. Markus Reichstein et al.  Nature 566, pages 195–204 (2019) </a:t>
            </a:r>
          </a:p>
        </p:txBody>
      </p:sp>
    </p:spTree>
    <p:extLst>
      <p:ext uri="{BB962C8B-B14F-4D97-AF65-F5344CB8AC3E}">
        <p14:creationId xmlns:p14="http://schemas.microsoft.com/office/powerpoint/2010/main" val="1475521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534E21-C30A-4945-ABFE-B21757BCA2F2}"/>
              </a:ext>
            </a:extLst>
          </p:cNvPr>
          <p:cNvSpPr>
            <a:spLocks noGrp="1"/>
          </p:cNvSpPr>
          <p:nvPr>
            <p:ph type="sldNum" sz="quarter" idx="12"/>
          </p:nvPr>
        </p:nvSpPr>
        <p:spPr/>
        <p:txBody>
          <a:bodyPr/>
          <a:lstStyle/>
          <a:p>
            <a:fld id="{EB43F5EA-83AC-47A7-B633-1E217C84ACEE}" type="slidenum">
              <a:rPr lang="en-GB" smtClean="0"/>
              <a:t>34</a:t>
            </a:fld>
            <a:endParaRPr lang="en-GB"/>
          </a:p>
        </p:txBody>
      </p:sp>
      <p:sp>
        <p:nvSpPr>
          <p:cNvPr id="6" name="TextBox 5">
            <a:extLst>
              <a:ext uri="{FF2B5EF4-FFF2-40B4-BE49-F238E27FC236}">
                <a16:creationId xmlns:a16="http://schemas.microsoft.com/office/drawing/2014/main" id="{E86A03BE-96FA-5545-ACB5-9FF168557F0D}"/>
              </a:ext>
            </a:extLst>
          </p:cNvPr>
          <p:cNvSpPr txBox="1"/>
          <p:nvPr/>
        </p:nvSpPr>
        <p:spPr>
          <a:xfrm>
            <a:off x="372055" y="235419"/>
            <a:ext cx="11291860" cy="6432530"/>
          </a:xfrm>
          <a:prstGeom prst="rect">
            <a:avLst/>
          </a:prstGeom>
          <a:noFill/>
        </p:spPr>
        <p:txBody>
          <a:bodyPr wrap="square" rtlCol="0">
            <a:spAutoFit/>
          </a:bodyPr>
          <a:lstStyle/>
          <a:p>
            <a:pPr algn="ctr"/>
            <a:r>
              <a:rPr lang="en-US" sz="2800" dirty="0">
                <a:latin typeface="+mj-lt"/>
              </a:rPr>
              <a:t>Left with important questions around community ethos</a:t>
            </a:r>
          </a:p>
          <a:p>
            <a:endParaRPr lang="en-US" sz="2400" dirty="0">
              <a:latin typeface="+mj-lt"/>
            </a:endParaRPr>
          </a:p>
          <a:p>
            <a:r>
              <a:rPr lang="en-US" sz="2400" dirty="0">
                <a:latin typeface="+mj-lt"/>
              </a:rPr>
              <a:t>Do we value the ‘slow and hard’ stuff as we should?</a:t>
            </a:r>
          </a:p>
          <a:p>
            <a:pPr marL="342900" indent="-342900">
              <a:buFont typeface="Arial" panose="020B0604020202020204" pitchFamily="34" charset="0"/>
              <a:buChar char="•"/>
            </a:pPr>
            <a:r>
              <a:rPr lang="en-US" sz="2400" dirty="0">
                <a:latin typeface="+mj-lt"/>
              </a:rPr>
              <a:t>Databases, calibration standards and meta-data.</a:t>
            </a:r>
          </a:p>
          <a:p>
            <a:pPr marL="342900" indent="-342900">
              <a:buFont typeface="Arial" panose="020B0604020202020204" pitchFamily="34" charset="0"/>
              <a:buChar char="•"/>
            </a:pPr>
            <a:r>
              <a:rPr lang="en-US" sz="2400" dirty="0">
                <a:latin typeface="+mj-lt"/>
              </a:rPr>
              <a:t>Renewed vigor in combining mechanistic and empirical model developments.</a:t>
            </a:r>
          </a:p>
          <a:p>
            <a:pPr marL="342900" indent="-342900">
              <a:buFont typeface="Arial" panose="020B0604020202020204" pitchFamily="34" charset="0"/>
              <a:buChar char="•"/>
            </a:pPr>
            <a:endParaRPr lang="en-US" sz="2400" dirty="0">
              <a:latin typeface="+mj-lt"/>
            </a:endParaRPr>
          </a:p>
          <a:p>
            <a:r>
              <a:rPr lang="en-US" sz="2400" dirty="0">
                <a:latin typeface="+mj-lt"/>
              </a:rPr>
              <a:t>Training is key. Heterogenous issue. More than </a:t>
            </a:r>
            <a:r>
              <a:rPr lang="en-US" sz="2400" i="1" dirty="0">
                <a:latin typeface="+mj-lt"/>
              </a:rPr>
              <a:t>.fit() .predict()</a:t>
            </a:r>
            <a:r>
              <a:rPr lang="en-US" sz="2400" dirty="0">
                <a:latin typeface="+mj-lt"/>
              </a:rPr>
              <a:t>. Can we publish negative results</a:t>
            </a:r>
            <a:r>
              <a:rPr lang="en-GB" sz="2400" dirty="0">
                <a:latin typeface="+mj-lt"/>
              </a:rPr>
              <a:t>? What platforms will we be using in 5+ years?</a:t>
            </a:r>
          </a:p>
          <a:p>
            <a:endParaRPr lang="en-GB" sz="2400" dirty="0">
              <a:latin typeface="+mj-lt"/>
            </a:endParaRPr>
          </a:p>
          <a:p>
            <a:r>
              <a:rPr lang="en-GB" sz="2400" dirty="0">
                <a:latin typeface="+mj-lt"/>
              </a:rPr>
              <a:t>Is there a role of ‘big tech companies’?</a:t>
            </a:r>
            <a:endParaRPr lang="en-US" sz="2400" dirty="0">
              <a:latin typeface="+mj-lt"/>
            </a:endParaRPr>
          </a:p>
          <a:p>
            <a:endParaRPr lang="en-US" sz="2400" dirty="0">
              <a:latin typeface="+mj-lt"/>
            </a:endParaRPr>
          </a:p>
          <a:p>
            <a:r>
              <a:rPr lang="en-US" sz="2400" dirty="0">
                <a:latin typeface="+mj-lt"/>
              </a:rPr>
              <a:t>Open source a great step – documentation needs to follow!!! </a:t>
            </a:r>
          </a:p>
          <a:p>
            <a:endParaRPr lang="en-US" sz="2400" dirty="0">
              <a:latin typeface="+mj-lt"/>
            </a:endParaRPr>
          </a:p>
          <a:p>
            <a:r>
              <a:rPr lang="en-US" sz="2400" dirty="0">
                <a:latin typeface="+mj-lt"/>
              </a:rPr>
              <a:t>We might benefit from a community repository of relevant examples with relevant data</a:t>
            </a:r>
          </a:p>
          <a:p>
            <a:endParaRPr lang="en-US" sz="2400" dirty="0">
              <a:latin typeface="+mj-lt"/>
            </a:endParaRPr>
          </a:p>
          <a:p>
            <a:pPr algn="ctr"/>
            <a:r>
              <a:rPr lang="en-US" sz="2400" b="1" i="1" dirty="0">
                <a:latin typeface="+mj-lt"/>
              </a:rPr>
              <a:t>There are challenges, but there are many exciting opportunities!</a:t>
            </a:r>
          </a:p>
          <a:p>
            <a:endParaRPr lang="en-US" sz="2400" dirty="0">
              <a:latin typeface="+mj-lt"/>
            </a:endParaRPr>
          </a:p>
        </p:txBody>
      </p:sp>
    </p:spTree>
    <p:extLst>
      <p:ext uri="{BB962C8B-B14F-4D97-AF65-F5344CB8AC3E}">
        <p14:creationId xmlns:p14="http://schemas.microsoft.com/office/powerpoint/2010/main" val="385935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83039" y="1008102"/>
            <a:ext cx="8981722" cy="5713373"/>
          </a:xfrm>
          <a:prstGeom prst="rect">
            <a:avLst/>
          </a:prstGeom>
        </p:spPr>
      </p:pic>
      <p:sp>
        <p:nvSpPr>
          <p:cNvPr id="5" name="Rectangle 4"/>
          <p:cNvSpPr/>
          <p:nvPr/>
        </p:nvSpPr>
        <p:spPr>
          <a:xfrm>
            <a:off x="1865281" y="6475254"/>
            <a:ext cx="6096000" cy="246221"/>
          </a:xfrm>
          <a:prstGeom prst="rect">
            <a:avLst/>
          </a:prstGeom>
        </p:spPr>
        <p:txBody>
          <a:bodyPr>
            <a:spAutoFit/>
          </a:bodyPr>
          <a:lstStyle/>
          <a:p>
            <a:r>
              <a:rPr lang="en-GB" sz="1000" dirty="0"/>
              <a:t>https://news.developer.nvidia.com/on-demand-webinar-deep-learning-demystified/</a:t>
            </a:r>
          </a:p>
        </p:txBody>
      </p:sp>
      <p:sp>
        <p:nvSpPr>
          <p:cNvPr id="3" name="Slide Number Placeholder 2"/>
          <p:cNvSpPr>
            <a:spLocks noGrp="1"/>
          </p:cNvSpPr>
          <p:nvPr>
            <p:ph type="sldNum" sz="quarter" idx="12"/>
          </p:nvPr>
        </p:nvSpPr>
        <p:spPr/>
        <p:txBody>
          <a:bodyPr/>
          <a:lstStyle/>
          <a:p>
            <a:fld id="{EB43F5EA-83AC-47A7-B633-1E217C84ACEE}" type="slidenum">
              <a:rPr lang="en-GB" smtClean="0"/>
              <a:t>4</a:t>
            </a:fld>
            <a:endParaRPr lang="en-GB"/>
          </a:p>
        </p:txBody>
      </p:sp>
      <p:sp>
        <p:nvSpPr>
          <p:cNvPr id="6" name="TextBox 5">
            <a:extLst>
              <a:ext uri="{FF2B5EF4-FFF2-40B4-BE49-F238E27FC236}">
                <a16:creationId xmlns:a16="http://schemas.microsoft.com/office/drawing/2014/main" id="{B5A59E46-B688-084B-B8E7-6AF08393485D}"/>
              </a:ext>
            </a:extLst>
          </p:cNvPr>
          <p:cNvSpPr txBox="1"/>
          <p:nvPr/>
        </p:nvSpPr>
        <p:spPr>
          <a:xfrm>
            <a:off x="2770476" y="715714"/>
            <a:ext cx="6794360" cy="584775"/>
          </a:xfrm>
          <a:prstGeom prst="rect">
            <a:avLst/>
          </a:prstGeom>
          <a:noFill/>
        </p:spPr>
        <p:txBody>
          <a:bodyPr wrap="none" rtlCol="0">
            <a:spAutoFit/>
          </a:bodyPr>
          <a:lstStyle/>
          <a:p>
            <a:r>
              <a:rPr lang="en-GB" sz="3200" dirty="0">
                <a:latin typeface="+mj-lt"/>
              </a:rPr>
              <a:t>Long history behind current accessibility</a:t>
            </a:r>
          </a:p>
        </p:txBody>
      </p:sp>
      <p:pic>
        <p:nvPicPr>
          <p:cNvPr id="7" name="Picture 6">
            <a:extLst>
              <a:ext uri="{FF2B5EF4-FFF2-40B4-BE49-F238E27FC236}">
                <a16:creationId xmlns:a16="http://schemas.microsoft.com/office/drawing/2014/main" id="{22AFAF13-30DF-174C-AC8B-1972EF433132}"/>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1812980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780" y="816567"/>
            <a:ext cx="5848764" cy="5378200"/>
          </a:xfrm>
          <a:prstGeom prst="rect">
            <a:avLst/>
          </a:prstGeom>
        </p:spPr>
      </p:pic>
      <p:sp>
        <p:nvSpPr>
          <p:cNvPr id="6" name="TextBox 5"/>
          <p:cNvSpPr txBox="1"/>
          <p:nvPr/>
        </p:nvSpPr>
        <p:spPr>
          <a:xfrm>
            <a:off x="2629633" y="220510"/>
            <a:ext cx="6506653" cy="523220"/>
          </a:xfrm>
          <a:prstGeom prst="rect">
            <a:avLst/>
          </a:prstGeom>
          <a:noFill/>
        </p:spPr>
        <p:txBody>
          <a:bodyPr wrap="none" rtlCol="0">
            <a:spAutoFit/>
          </a:bodyPr>
          <a:lstStyle/>
          <a:p>
            <a:r>
              <a:rPr lang="en-GB" sz="2800" dirty="0">
                <a:latin typeface="+mj-lt"/>
              </a:rPr>
              <a:t>Constantly at/near the peak of expectation?</a:t>
            </a:r>
          </a:p>
        </p:txBody>
      </p:sp>
      <p:sp>
        <p:nvSpPr>
          <p:cNvPr id="3" name="Slide Number Placeholder 2"/>
          <p:cNvSpPr>
            <a:spLocks noGrp="1"/>
          </p:cNvSpPr>
          <p:nvPr>
            <p:ph type="sldNum" sz="quarter" idx="12"/>
          </p:nvPr>
        </p:nvSpPr>
        <p:spPr/>
        <p:txBody>
          <a:bodyPr/>
          <a:lstStyle/>
          <a:p>
            <a:fld id="{EB43F5EA-83AC-47A7-B633-1E217C84ACEE}" type="slidenum">
              <a:rPr lang="en-GB" smtClean="0"/>
              <a:t>5</a:t>
            </a:fld>
            <a:endParaRPr lang="en-GB"/>
          </a:p>
        </p:txBody>
      </p:sp>
      <p:sp>
        <p:nvSpPr>
          <p:cNvPr id="4" name="Rectangle 3"/>
          <p:cNvSpPr/>
          <p:nvPr/>
        </p:nvSpPr>
        <p:spPr>
          <a:xfrm>
            <a:off x="644235" y="6033184"/>
            <a:ext cx="10924309" cy="646331"/>
          </a:xfrm>
          <a:prstGeom prst="rect">
            <a:avLst/>
          </a:prstGeom>
        </p:spPr>
        <p:txBody>
          <a:bodyPr wrap="square">
            <a:spAutoFit/>
          </a:bodyPr>
          <a:lstStyle/>
          <a:p>
            <a:r>
              <a:rPr lang="en-US" i="1" dirty="0"/>
              <a:t>Emerging technologies for 2022 fit into three main themes: evolving/expanding immersive experiences, accelerated artificial intelligence automation, and optimized technologist delivery.</a:t>
            </a:r>
            <a:endParaRPr lang="en-GB" i="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83" y="893067"/>
            <a:ext cx="5496998" cy="5227317"/>
          </a:xfrm>
          <a:prstGeom prst="rect">
            <a:avLst/>
          </a:prstGeom>
        </p:spPr>
      </p:pic>
    </p:spTree>
    <p:extLst>
      <p:ext uri="{BB962C8B-B14F-4D97-AF65-F5344CB8AC3E}">
        <p14:creationId xmlns:p14="http://schemas.microsoft.com/office/powerpoint/2010/main" val="86195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B43F5EA-83AC-47A7-B633-1E217C84ACEE}" type="slidenum">
              <a:rPr lang="en-GB" smtClean="0"/>
              <a:t>6</a:t>
            </a:fld>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4" y="697433"/>
            <a:ext cx="11123574" cy="5339685"/>
          </a:xfrm>
          <a:prstGeom prst="rect">
            <a:avLst/>
          </a:prstGeom>
        </p:spPr>
      </p:pic>
      <p:sp>
        <p:nvSpPr>
          <p:cNvPr id="8" name="TextBox 7"/>
          <p:cNvSpPr txBox="1"/>
          <p:nvPr/>
        </p:nvSpPr>
        <p:spPr>
          <a:xfrm>
            <a:off x="3947792" y="319083"/>
            <a:ext cx="5040354" cy="523220"/>
          </a:xfrm>
          <a:prstGeom prst="rect">
            <a:avLst/>
          </a:prstGeom>
          <a:noFill/>
        </p:spPr>
        <p:txBody>
          <a:bodyPr wrap="none" rtlCol="0">
            <a:spAutoFit/>
          </a:bodyPr>
          <a:lstStyle/>
          <a:p>
            <a:r>
              <a:rPr lang="en-GB" sz="2800" dirty="0">
                <a:latin typeface="+mj-lt"/>
              </a:rPr>
              <a:t>Expected increase in publications.</a:t>
            </a:r>
          </a:p>
        </p:txBody>
      </p:sp>
      <p:sp>
        <p:nvSpPr>
          <p:cNvPr id="2" name="Rectangle 1"/>
          <p:cNvSpPr/>
          <p:nvPr/>
        </p:nvSpPr>
        <p:spPr>
          <a:xfrm>
            <a:off x="9844413" y="1344321"/>
            <a:ext cx="275573" cy="409601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ight Arrow 2"/>
          <p:cNvSpPr/>
          <p:nvPr/>
        </p:nvSpPr>
        <p:spPr>
          <a:xfrm rot="20275700">
            <a:off x="4491394" y="2420964"/>
            <a:ext cx="3151818" cy="5130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Information content</a:t>
            </a:r>
          </a:p>
        </p:txBody>
      </p:sp>
      <p:sp>
        <p:nvSpPr>
          <p:cNvPr id="4" name="TextBox 3"/>
          <p:cNvSpPr txBox="1"/>
          <p:nvPr/>
        </p:nvSpPr>
        <p:spPr>
          <a:xfrm rot="20304975">
            <a:off x="4093158" y="2159049"/>
            <a:ext cx="3499356" cy="369332"/>
          </a:xfrm>
          <a:prstGeom prst="rect">
            <a:avLst/>
          </a:prstGeom>
          <a:noFill/>
        </p:spPr>
        <p:txBody>
          <a:bodyPr wrap="none" rtlCol="0">
            <a:spAutoFit/>
          </a:bodyPr>
          <a:lstStyle/>
          <a:p>
            <a:r>
              <a:rPr lang="en-GB" dirty="0"/>
              <a:t>Models, measurements and impact</a:t>
            </a:r>
          </a:p>
        </p:txBody>
      </p:sp>
      <p:pic>
        <p:nvPicPr>
          <p:cNvPr id="9" name="Picture 8">
            <a:extLst>
              <a:ext uri="{FF2B5EF4-FFF2-40B4-BE49-F238E27FC236}">
                <a16:creationId xmlns:a16="http://schemas.microsoft.com/office/drawing/2014/main" id="{22AFAF13-30DF-174C-AC8B-1972EF433132}"/>
              </a:ext>
            </a:extLst>
          </p:cNvPr>
          <p:cNvPicPr>
            <a:picLocks noChangeAspect="1"/>
          </p:cNvPicPr>
          <p:nvPr/>
        </p:nvPicPr>
        <p:blipFill>
          <a:blip r:embed="rId4"/>
          <a:stretch>
            <a:fillRect/>
          </a:stretch>
        </p:blipFill>
        <p:spPr>
          <a:xfrm>
            <a:off x="0" y="0"/>
            <a:ext cx="2554014" cy="1083807"/>
          </a:xfrm>
          <a:prstGeom prst="rect">
            <a:avLst/>
          </a:prstGeom>
        </p:spPr>
      </p:pic>
    </p:spTree>
    <p:extLst>
      <p:ext uri="{BB962C8B-B14F-4D97-AF65-F5344CB8AC3E}">
        <p14:creationId xmlns:p14="http://schemas.microsoft.com/office/powerpoint/2010/main" val="289916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266709" y="6245514"/>
            <a:ext cx="2743200" cy="365125"/>
          </a:xfrm>
        </p:spPr>
        <p:txBody>
          <a:bodyPr/>
          <a:lstStyle/>
          <a:p>
            <a:fld id="{EB43F5EA-83AC-47A7-B633-1E217C84ACEE}" type="slidenum">
              <a:rPr lang="en-GB" smtClean="0"/>
              <a:t>7</a:t>
            </a:fld>
            <a:endParaRPr lang="en-GB"/>
          </a:p>
        </p:txBody>
      </p:sp>
      <p:pic>
        <p:nvPicPr>
          <p:cNvPr id="5" name="Picture 4">
            <a:extLst>
              <a:ext uri="{FF2B5EF4-FFF2-40B4-BE49-F238E27FC236}">
                <a16:creationId xmlns:a16="http://schemas.microsoft.com/office/drawing/2014/main" id="{22AFAF13-30DF-174C-AC8B-1972EF433132}"/>
              </a:ext>
            </a:extLst>
          </p:cNvPr>
          <p:cNvPicPr>
            <a:picLocks noChangeAspect="1"/>
          </p:cNvPicPr>
          <p:nvPr/>
        </p:nvPicPr>
        <p:blipFill>
          <a:blip r:embed="rId3"/>
          <a:stretch>
            <a:fillRect/>
          </a:stretch>
        </p:blipFill>
        <p:spPr>
          <a:xfrm>
            <a:off x="0" y="0"/>
            <a:ext cx="2554014" cy="1083807"/>
          </a:xfrm>
          <a:prstGeom prst="rect">
            <a:avLst/>
          </a:prstGeom>
        </p:spPr>
      </p:pic>
      <p:sp>
        <p:nvSpPr>
          <p:cNvPr id="7" name="TextBox 6"/>
          <p:cNvSpPr txBox="1"/>
          <p:nvPr/>
        </p:nvSpPr>
        <p:spPr>
          <a:xfrm>
            <a:off x="767390" y="1470897"/>
            <a:ext cx="245970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What am I solving?</a:t>
            </a:r>
          </a:p>
          <a:p>
            <a:endParaRPr lang="en-US" sz="1600" dirty="0"/>
          </a:p>
          <a:p>
            <a:pPr marL="285750" indent="-285750">
              <a:buFont typeface="Arial" panose="020B0604020202020204" pitchFamily="34" charset="0"/>
              <a:buChar char="•"/>
            </a:pPr>
            <a:r>
              <a:rPr lang="en-US" sz="1600" dirty="0"/>
              <a:t>What data do I have?</a:t>
            </a:r>
          </a:p>
          <a:p>
            <a:endParaRPr lang="en-US" sz="1600" dirty="0"/>
          </a:p>
          <a:p>
            <a:pPr marL="285750" indent="-285750">
              <a:buFont typeface="Arial" panose="020B0604020202020204" pitchFamily="34" charset="0"/>
              <a:buChar char="•"/>
            </a:pPr>
            <a:r>
              <a:rPr lang="en-US" sz="1600" dirty="0"/>
              <a:t>Do we have any meta-data? </a:t>
            </a:r>
          </a:p>
          <a:p>
            <a:endParaRPr lang="en-US" sz="1600" dirty="0"/>
          </a:p>
          <a:p>
            <a:pPr marL="285750" indent="-285750">
              <a:buFont typeface="Arial" panose="020B0604020202020204" pitchFamily="34" charset="0"/>
              <a:buChar char="•"/>
            </a:pPr>
            <a:r>
              <a:rPr lang="en-US" sz="1600" dirty="0"/>
              <a:t>Do we need more data?</a:t>
            </a:r>
          </a:p>
          <a:p>
            <a:endParaRPr lang="en-US" sz="1600" dirty="0"/>
          </a:p>
          <a:p>
            <a:pPr marL="285750" indent="-285750">
              <a:buFont typeface="Arial" panose="020B0604020202020204" pitchFamily="34" charset="0"/>
              <a:buChar char="•"/>
            </a:pPr>
            <a:r>
              <a:rPr lang="en-US" sz="1600" dirty="0"/>
              <a:t>Why cant we use existing tools?</a:t>
            </a:r>
          </a:p>
          <a:p>
            <a:endParaRPr lang="en-US" sz="1600" dirty="0"/>
          </a:p>
          <a:p>
            <a:pPr marL="285750" indent="-285750">
              <a:buFont typeface="Arial" panose="020B0604020202020204" pitchFamily="34" charset="0"/>
              <a:buChar char="•"/>
            </a:pPr>
            <a:r>
              <a:rPr lang="en-US" sz="1600" dirty="0"/>
              <a:t>What ML methods might help?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Who will use my results?</a:t>
            </a:r>
            <a:endParaRPr lang="en-GB" sz="1600" dirty="0"/>
          </a:p>
        </p:txBody>
      </p:sp>
      <p:pic>
        <p:nvPicPr>
          <p:cNvPr id="8" name="Picture 7">
            <a:extLst>
              <a:ext uri="{FF2B5EF4-FFF2-40B4-BE49-F238E27FC236}">
                <a16:creationId xmlns:a16="http://schemas.microsoft.com/office/drawing/2014/main" id="{8A622808-1B19-0142-A49D-E3C7BC00524A}"/>
              </a:ext>
            </a:extLst>
          </p:cNvPr>
          <p:cNvPicPr>
            <a:picLocks noChangeAspect="1"/>
          </p:cNvPicPr>
          <p:nvPr/>
        </p:nvPicPr>
        <p:blipFill>
          <a:blip r:embed="rId4"/>
          <a:stretch>
            <a:fillRect/>
          </a:stretch>
        </p:blipFill>
        <p:spPr>
          <a:xfrm>
            <a:off x="2925103" y="633293"/>
            <a:ext cx="6820930" cy="5115698"/>
          </a:xfrm>
          <a:prstGeom prst="rect">
            <a:avLst/>
          </a:prstGeom>
        </p:spPr>
      </p:pic>
      <p:sp>
        <p:nvSpPr>
          <p:cNvPr id="9" name="Rectangle 8">
            <a:extLst>
              <a:ext uri="{FF2B5EF4-FFF2-40B4-BE49-F238E27FC236}">
                <a16:creationId xmlns:a16="http://schemas.microsoft.com/office/drawing/2014/main" id="{FD67273F-667A-D945-81DB-78AC0B63FCD6}"/>
              </a:ext>
            </a:extLst>
          </p:cNvPr>
          <p:cNvSpPr/>
          <p:nvPr/>
        </p:nvSpPr>
        <p:spPr>
          <a:xfrm>
            <a:off x="3183266" y="5850953"/>
            <a:ext cx="6096000" cy="523220"/>
          </a:xfrm>
          <a:prstGeom prst="rect">
            <a:avLst/>
          </a:prstGeom>
        </p:spPr>
        <p:txBody>
          <a:bodyPr>
            <a:spAutoFit/>
          </a:bodyPr>
          <a:lstStyle/>
          <a:p>
            <a:r>
              <a:rPr lang="en-GB" sz="1400" b="0" i="0" u="sng" strike="noStrike" dirty="0">
                <a:effectLst/>
                <a:latin typeface="Arial" panose="020B0604020202020204" pitchFamily="34" charset="0"/>
              </a:rPr>
              <a:t> </a:t>
            </a:r>
            <a:r>
              <a:rPr lang="en-GB" sz="1400" b="0" i="1" u="sng" strike="noStrike" dirty="0">
                <a:effectLst/>
                <a:latin typeface="Arial" panose="020B0604020202020204" pitchFamily="34" charset="0"/>
                <a:hlinkClick r:id="rId5" tooltip="en:Doing Data Science">
                  <a:extLst>
                    <a:ext uri="{A12FA001-AC4F-418D-AE19-62706E023703}">
                      <ahyp:hlinkClr xmlns:ahyp="http://schemas.microsoft.com/office/drawing/2018/hyperlinkcolor" val="tx"/>
                    </a:ext>
                  </a:extLst>
                </a:hlinkClick>
              </a:rPr>
              <a:t>Doing Data Science</a:t>
            </a:r>
            <a:r>
              <a:rPr lang="en-GB" sz="1400" b="0" i="0" u="sng" strike="noStrike" dirty="0">
                <a:effectLst/>
                <a:latin typeface="Arial" panose="020B0604020202020204" pitchFamily="34" charset="0"/>
              </a:rPr>
              <a:t>, O'Reilly </a:t>
            </a:r>
            <a:r>
              <a:rPr lang="en-GB" sz="1400" b="0" i="0" u="sng" strike="noStrike" dirty="0">
                <a:effectLst/>
                <a:latin typeface="Arial" panose="020B0604020202020204" pitchFamily="34" charset="0"/>
                <a:hlinkClick r:id="rId6" tooltip="en:International Standard Book Number">
                  <a:extLst>
                    <a:ext uri="{A12FA001-AC4F-418D-AE19-62706E023703}">
                      <ahyp:hlinkClr xmlns:ahyp="http://schemas.microsoft.com/office/drawing/2018/hyperlinkcolor" val="tx"/>
                    </a:ext>
                  </a:extLst>
                </a:hlinkClick>
              </a:rPr>
              <a:t>ISBN</a:t>
            </a:r>
            <a:r>
              <a:rPr lang="en-GB" sz="1400" b="0" i="0" u="sng" strike="noStrike" dirty="0">
                <a:effectLst/>
                <a:latin typeface="Arial" panose="020B0604020202020204" pitchFamily="34" charset="0"/>
              </a:rPr>
              <a:t>: </a:t>
            </a:r>
            <a:r>
              <a:rPr lang="en-GB" sz="1400" b="0" i="0" u="sng" strike="noStrike" dirty="0">
                <a:effectLst/>
                <a:latin typeface="Arial" panose="020B0604020202020204" pitchFamily="34" charset="0"/>
                <a:hlinkClick r:id="rId7" tooltip="Special:BookSources/978-1-449-35865-5">
                  <a:extLst>
                    <a:ext uri="{A12FA001-AC4F-418D-AE19-62706E023703}">
                      <ahyp:hlinkClr xmlns:ahyp="http://schemas.microsoft.com/office/drawing/2018/hyperlinkcolor" val="tx"/>
                    </a:ext>
                  </a:extLst>
                </a:hlinkClick>
              </a:rPr>
              <a:t>978-1-449-35865-5</a:t>
            </a:r>
            <a:r>
              <a:rPr lang="en-GB" sz="1400" b="0" i="0" u="sng" strike="noStrike" dirty="0">
                <a:effectLst/>
                <a:latin typeface="Arial" panose="020B0604020202020204" pitchFamily="34" charset="0"/>
              </a:rPr>
              <a:t>. </a:t>
            </a:r>
            <a:r>
              <a:rPr lang="en-GB" sz="1400" b="0" i="0" u="sng" strike="noStrike" dirty="0">
                <a:effectLst/>
                <a:latin typeface="Arial" panose="020B0604020202020204" pitchFamily="34" charset="0"/>
                <a:hlinkClick r:id="rId8">
                  <a:extLst>
                    <a:ext uri="{A12FA001-AC4F-418D-AE19-62706E023703}">
                      <ahyp:hlinkClr xmlns:ahyp="http://schemas.microsoft.com/office/drawing/2018/hyperlinkcolor" val="tx"/>
                    </a:ext>
                  </a:extLst>
                </a:hlinkClick>
              </a:rPr>
              <a:t>↑</a:t>
            </a:r>
            <a:r>
              <a:rPr lang="en-GB" sz="1400" b="0" i="0" u="sng" strike="noStrike" dirty="0">
                <a:effectLst/>
                <a:latin typeface="Arial" panose="020B0604020202020204" pitchFamily="34" charset="0"/>
              </a:rPr>
              <a:t> </a:t>
            </a:r>
            <a:r>
              <a:rPr lang="en-GB" sz="1400" b="0" i="0" u="sng" strike="noStrike" dirty="0">
                <a:effectLst/>
                <a:latin typeface="Arial" panose="020B0604020202020204" pitchFamily="34" charset="0"/>
                <a:hlinkClick r:id="rId9">
                  <a:extLst>
                    <a:ext uri="{A12FA001-AC4F-418D-AE19-62706E023703}">
                      <ahyp:hlinkClr xmlns:ahyp="http://schemas.microsoft.com/office/drawing/2018/hyperlinkcolor" val="tx"/>
                    </a:ext>
                  </a:extLst>
                </a:hlinkClick>
              </a:rPr>
              <a:t>Forbes-Gil Press-A Very Short History of Data Science-May 2013</a:t>
            </a:r>
            <a:endParaRPr lang="en-US" sz="1400" u="sng" dirty="0"/>
          </a:p>
        </p:txBody>
      </p:sp>
      <p:sp>
        <p:nvSpPr>
          <p:cNvPr id="10" name="Rectangle 9">
            <a:extLst>
              <a:ext uri="{FF2B5EF4-FFF2-40B4-BE49-F238E27FC236}">
                <a16:creationId xmlns:a16="http://schemas.microsoft.com/office/drawing/2014/main" id="{6E8F6F02-161B-AA4B-8E26-A05A278C7588}"/>
              </a:ext>
            </a:extLst>
          </p:cNvPr>
          <p:cNvSpPr/>
          <p:nvPr/>
        </p:nvSpPr>
        <p:spPr>
          <a:xfrm>
            <a:off x="4588882" y="1084315"/>
            <a:ext cx="4893275" cy="4213654"/>
          </a:xfrm>
          <a:prstGeom prst="rect">
            <a:avLst/>
          </a:prstGeom>
          <a:noFill/>
          <a:ln w="381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72284CA0-4C51-7544-B6BD-72F2EA1E97D9}"/>
              </a:ext>
            </a:extLst>
          </p:cNvPr>
          <p:cNvSpPr/>
          <p:nvPr/>
        </p:nvSpPr>
        <p:spPr>
          <a:xfrm>
            <a:off x="9393083" y="3424658"/>
            <a:ext cx="527752" cy="29496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009909" y="3387476"/>
            <a:ext cx="1927131" cy="369332"/>
          </a:xfrm>
          <a:prstGeom prst="rect">
            <a:avLst/>
          </a:prstGeom>
          <a:noFill/>
        </p:spPr>
        <p:txBody>
          <a:bodyPr wrap="none" rtlCol="0">
            <a:spAutoFit/>
          </a:bodyPr>
          <a:lstStyle/>
          <a:p>
            <a:r>
              <a:rPr lang="en-US" dirty="0"/>
              <a:t>Machine learning?</a:t>
            </a:r>
            <a:endParaRPr lang="en-GB" dirty="0"/>
          </a:p>
        </p:txBody>
      </p:sp>
    </p:spTree>
    <p:extLst>
      <p:ext uri="{BB962C8B-B14F-4D97-AF65-F5344CB8AC3E}">
        <p14:creationId xmlns:p14="http://schemas.microsoft.com/office/powerpoint/2010/main" val="1013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3F5EA-83AC-47A7-B633-1E217C84ACEE}" type="slidenum">
              <a:rPr lang="en-GB" smtClean="0"/>
              <a:t>8</a:t>
            </a:fld>
            <a:endParaRPr lang="en-GB"/>
          </a:p>
        </p:txBody>
      </p:sp>
      <p:pic>
        <p:nvPicPr>
          <p:cNvPr id="5" name="Picture 4">
            <a:extLst>
              <a:ext uri="{FF2B5EF4-FFF2-40B4-BE49-F238E27FC236}">
                <a16:creationId xmlns:a16="http://schemas.microsoft.com/office/drawing/2014/main" id="{22AFAF13-30DF-174C-AC8B-1972EF433132}"/>
              </a:ext>
            </a:extLst>
          </p:cNvPr>
          <p:cNvPicPr>
            <a:picLocks noChangeAspect="1"/>
          </p:cNvPicPr>
          <p:nvPr/>
        </p:nvPicPr>
        <p:blipFill>
          <a:blip r:embed="rId2"/>
          <a:stretch>
            <a:fillRect/>
          </a:stretch>
        </p:blipFill>
        <p:spPr>
          <a:xfrm>
            <a:off x="0" y="0"/>
            <a:ext cx="2554014" cy="1083807"/>
          </a:xfrm>
          <a:prstGeom prst="rect">
            <a:avLst/>
          </a:prstGeom>
        </p:spPr>
      </p:pic>
      <p:sp>
        <p:nvSpPr>
          <p:cNvPr id="6" name="TextBox 5"/>
          <p:cNvSpPr txBox="1"/>
          <p:nvPr/>
        </p:nvSpPr>
        <p:spPr>
          <a:xfrm>
            <a:off x="459687" y="1448483"/>
            <a:ext cx="2459703"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What am I solving?</a:t>
            </a:r>
          </a:p>
          <a:p>
            <a:endParaRPr lang="en-US" sz="1600" dirty="0"/>
          </a:p>
          <a:p>
            <a:pPr marL="285750" indent="-285750">
              <a:buFont typeface="Arial" panose="020B0604020202020204" pitchFamily="34" charset="0"/>
              <a:buChar char="•"/>
            </a:pPr>
            <a:r>
              <a:rPr lang="en-US" sz="1600" dirty="0"/>
              <a:t>What data do I have?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Do we have any meta-data? </a:t>
            </a:r>
          </a:p>
          <a:p>
            <a:endParaRPr lang="en-US" sz="1600" dirty="0"/>
          </a:p>
          <a:p>
            <a:pPr marL="285750" indent="-285750">
              <a:buFont typeface="Arial" panose="020B0604020202020204" pitchFamily="34" charset="0"/>
              <a:buChar char="•"/>
            </a:pPr>
            <a:r>
              <a:rPr lang="en-US" sz="1600" dirty="0"/>
              <a:t>Do we need more data?</a:t>
            </a:r>
          </a:p>
          <a:p>
            <a:endParaRPr lang="en-US" sz="1600" dirty="0"/>
          </a:p>
          <a:p>
            <a:pPr marL="285750" indent="-285750">
              <a:buFont typeface="Arial" panose="020B0604020202020204" pitchFamily="34" charset="0"/>
              <a:buChar char="•"/>
            </a:pPr>
            <a:r>
              <a:rPr lang="en-US" sz="1600" dirty="0"/>
              <a:t>Why cant we use existing tools?</a:t>
            </a:r>
          </a:p>
          <a:p>
            <a:endParaRPr lang="en-US" sz="1600" dirty="0"/>
          </a:p>
          <a:p>
            <a:pPr marL="285750" indent="-285750">
              <a:buFont typeface="Arial" panose="020B0604020202020204" pitchFamily="34" charset="0"/>
              <a:buChar char="•"/>
            </a:pPr>
            <a:r>
              <a:rPr lang="en-US" sz="1600" dirty="0"/>
              <a:t>What ML methods might help?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Who will use my results?</a:t>
            </a:r>
            <a:endParaRPr lang="en-GB" sz="1600" dirty="0"/>
          </a:p>
        </p:txBody>
      </p:sp>
      <p:sp>
        <p:nvSpPr>
          <p:cNvPr id="7" name="TextBox 6"/>
          <p:cNvSpPr txBox="1"/>
          <p:nvPr/>
        </p:nvSpPr>
        <p:spPr>
          <a:xfrm>
            <a:off x="3105905" y="1448483"/>
            <a:ext cx="2858477"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t>Chemical Simulation</a:t>
            </a:r>
          </a:p>
          <a:p>
            <a:endParaRPr lang="en-US" sz="1600" dirty="0"/>
          </a:p>
          <a:p>
            <a:pPr marL="285750" indent="-285750">
              <a:buFont typeface="Arial" panose="020B0604020202020204" pitchFamily="34" charset="0"/>
              <a:buChar char="•"/>
            </a:pPr>
            <a:r>
              <a:rPr lang="en-US" sz="1600" dirty="0"/>
              <a:t>Rates, initial concentrations</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r>
              <a:rPr lang="en-US" sz="1600" dirty="0"/>
              <a:t>Some…</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Probably?</a:t>
            </a:r>
          </a:p>
          <a:p>
            <a:endParaRPr lang="en-US" sz="1600" dirty="0"/>
          </a:p>
          <a:p>
            <a:pPr marL="285750" indent="-285750">
              <a:buFont typeface="Arial" panose="020B0604020202020204" pitchFamily="34" charset="0"/>
              <a:buChar char="•"/>
            </a:pPr>
            <a:r>
              <a:rPr lang="en-US" sz="1600" dirty="0"/>
              <a:t>ODE solvers too slow / cant integrate in regional model</a:t>
            </a:r>
          </a:p>
          <a:p>
            <a:endParaRPr lang="en-US" sz="1600" dirty="0"/>
          </a:p>
          <a:p>
            <a:pPr marL="285750" indent="-285750">
              <a:buFont typeface="Arial" panose="020B0604020202020204" pitchFamily="34" charset="0"/>
              <a:buChar char="•"/>
            </a:pPr>
            <a:r>
              <a:rPr lang="en-US" sz="1600" dirty="0"/>
              <a:t>Neural nets or any regression technique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Academics / large-scale </a:t>
            </a:r>
            <a:r>
              <a:rPr lang="en-US" sz="1600" dirty="0" err="1"/>
              <a:t>modellers</a:t>
            </a:r>
            <a:endParaRPr lang="en-GB" sz="1600" dirty="0"/>
          </a:p>
        </p:txBody>
      </p:sp>
      <p:sp>
        <p:nvSpPr>
          <p:cNvPr id="8" name="TextBox 7"/>
          <p:cNvSpPr txBox="1"/>
          <p:nvPr/>
        </p:nvSpPr>
        <p:spPr>
          <a:xfrm>
            <a:off x="6098486" y="1448483"/>
            <a:ext cx="285847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Aerosol classification</a:t>
            </a:r>
          </a:p>
          <a:p>
            <a:endParaRPr lang="en-US" sz="1600" dirty="0"/>
          </a:p>
          <a:p>
            <a:pPr marL="285750" indent="-285750">
              <a:buFont typeface="Arial" panose="020B0604020202020204" pitchFamily="34" charset="0"/>
              <a:buChar char="•"/>
            </a:pPr>
            <a:r>
              <a:rPr lang="en-US" sz="1600" dirty="0"/>
              <a:t>Mass spec / scattering.</a:t>
            </a:r>
          </a:p>
          <a:p>
            <a:pPr marL="285750" indent="-285750">
              <a:buFont typeface="Arial" panose="020B0604020202020204" pitchFamily="34" charset="0"/>
              <a:buChar char="•"/>
            </a:pPr>
            <a:endParaRPr lang="en-US" sz="1600" dirty="0"/>
          </a:p>
          <a:p>
            <a:endParaRPr lang="en-US" sz="1600" dirty="0"/>
          </a:p>
          <a:p>
            <a:endParaRPr lang="en-US" sz="1600" dirty="0"/>
          </a:p>
          <a:p>
            <a:pPr marL="285750" indent="-285750">
              <a:buFont typeface="Arial" panose="020B0604020202020204" pitchFamily="34" charset="0"/>
              <a:buChar char="•"/>
            </a:pPr>
            <a:r>
              <a:rPr lang="en-US" sz="1600" dirty="0"/>
              <a:t>Some…</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Probably?</a:t>
            </a:r>
          </a:p>
          <a:p>
            <a:endParaRPr lang="en-US" sz="1600" dirty="0"/>
          </a:p>
          <a:p>
            <a:pPr marL="285750" indent="-285750">
              <a:buFont typeface="Arial" panose="020B0604020202020204" pitchFamily="34" charset="0"/>
              <a:buChar char="•"/>
            </a:pPr>
            <a:r>
              <a:rPr lang="en-US" sz="1600" dirty="0"/>
              <a:t>No standardized method</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Time series clustering / computer vision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Academics</a:t>
            </a:r>
            <a:endParaRPr lang="en-GB" sz="1600" dirty="0"/>
          </a:p>
        </p:txBody>
      </p:sp>
      <p:sp>
        <p:nvSpPr>
          <p:cNvPr id="9" name="TextBox 8"/>
          <p:cNvSpPr txBox="1"/>
          <p:nvPr/>
        </p:nvSpPr>
        <p:spPr>
          <a:xfrm>
            <a:off x="9091067" y="1448483"/>
            <a:ext cx="2858477"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High-res pollutant maps</a:t>
            </a:r>
          </a:p>
          <a:p>
            <a:endParaRPr lang="en-US" sz="1600" dirty="0"/>
          </a:p>
          <a:p>
            <a:pPr marL="285750" indent="-285750">
              <a:buFont typeface="Arial" panose="020B0604020202020204" pitchFamily="34" charset="0"/>
              <a:buChar char="•"/>
            </a:pPr>
            <a:r>
              <a:rPr lang="en-US" sz="1600" dirty="0"/>
              <a:t>Model output, remote sensing, single sites, land use, met fields</a:t>
            </a:r>
          </a:p>
          <a:p>
            <a:endParaRPr lang="en-US" sz="1600" dirty="0"/>
          </a:p>
          <a:p>
            <a:pPr marL="285750" indent="-285750">
              <a:buFont typeface="Arial" panose="020B0604020202020204" pitchFamily="34" charset="0"/>
              <a:buChar char="•"/>
            </a:pPr>
            <a:r>
              <a:rPr lang="en-US" sz="1600" dirty="0"/>
              <a:t>Some…</a:t>
            </a:r>
          </a:p>
          <a:p>
            <a:pPr marL="285750" indent="-285750">
              <a:buFont typeface="Arial" panose="020B0604020202020204" pitchFamily="34" charset="0"/>
              <a:buChar char="•"/>
            </a:pPr>
            <a:endParaRPr lang="en-US" sz="1600" dirty="0"/>
          </a:p>
          <a:p>
            <a:endParaRPr lang="en-US" sz="1600" dirty="0"/>
          </a:p>
          <a:p>
            <a:pPr marL="285750" indent="-285750">
              <a:buFont typeface="Arial" panose="020B0604020202020204" pitchFamily="34" charset="0"/>
              <a:buChar char="•"/>
            </a:pPr>
            <a:r>
              <a:rPr lang="en-US" sz="1600" dirty="0"/>
              <a:t>Probably?</a:t>
            </a:r>
          </a:p>
          <a:p>
            <a:endParaRPr lang="en-US" sz="1600" dirty="0"/>
          </a:p>
          <a:p>
            <a:pPr marL="285750" indent="-285750">
              <a:buFont typeface="Arial" panose="020B0604020202020204" pitchFamily="34" charset="0"/>
              <a:buChar char="•"/>
            </a:pPr>
            <a:r>
              <a:rPr lang="en-US" sz="1600" dirty="0"/>
              <a:t>No standardized method / poorly documented </a:t>
            </a:r>
          </a:p>
          <a:p>
            <a:endParaRPr lang="en-US" sz="1600" dirty="0"/>
          </a:p>
          <a:p>
            <a:pPr marL="285750" indent="-285750">
              <a:buFont typeface="Arial" panose="020B0604020202020204" pitchFamily="34" charset="0"/>
              <a:buChar char="•"/>
            </a:pPr>
            <a:r>
              <a:rPr lang="en-US" sz="1600" dirty="0"/>
              <a:t>Computer vision / Generative methods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Academics / Policy makers</a:t>
            </a:r>
            <a:endParaRPr lang="en-GB" sz="1600" dirty="0"/>
          </a:p>
        </p:txBody>
      </p:sp>
      <p:sp>
        <p:nvSpPr>
          <p:cNvPr id="10" name="Rectangle 9"/>
          <p:cNvSpPr/>
          <p:nvPr/>
        </p:nvSpPr>
        <p:spPr>
          <a:xfrm>
            <a:off x="3054927" y="1212273"/>
            <a:ext cx="8797637" cy="5368636"/>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6165273" y="724836"/>
            <a:ext cx="2313647" cy="369332"/>
          </a:xfrm>
          <a:prstGeom prst="rect">
            <a:avLst/>
          </a:prstGeom>
          <a:noFill/>
        </p:spPr>
        <p:txBody>
          <a:bodyPr wrap="none" rtlCol="0">
            <a:spAutoFit/>
          </a:bodyPr>
          <a:lstStyle/>
          <a:p>
            <a:r>
              <a:rPr lang="en-US" dirty="0"/>
              <a:t>IGAC attendee journey</a:t>
            </a:r>
            <a:endParaRPr lang="en-GB" dirty="0"/>
          </a:p>
        </p:txBody>
      </p:sp>
    </p:spTree>
    <p:extLst>
      <p:ext uri="{BB962C8B-B14F-4D97-AF65-F5344CB8AC3E}">
        <p14:creationId xmlns:p14="http://schemas.microsoft.com/office/powerpoint/2010/main" val="57724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B43F5EA-83AC-47A7-B633-1E217C84ACEE}" type="slidenum">
              <a:rPr lang="en-GB" smtClean="0"/>
              <a:t>9</a:t>
            </a:fld>
            <a:endParaRPr lang="en-GB"/>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7470" y="223813"/>
            <a:ext cx="8213491" cy="5875172"/>
          </a:xfrm>
          <a:prstGeom prst="rect">
            <a:avLst/>
          </a:prstGeom>
        </p:spPr>
      </p:pic>
      <p:sp>
        <p:nvSpPr>
          <p:cNvPr id="4" name="TextBox 3"/>
          <p:cNvSpPr txBox="1"/>
          <p:nvPr/>
        </p:nvSpPr>
        <p:spPr>
          <a:xfrm>
            <a:off x="311744" y="5799086"/>
            <a:ext cx="3207633" cy="830997"/>
          </a:xfrm>
          <a:prstGeom prst="rect">
            <a:avLst/>
          </a:prstGeom>
          <a:noFill/>
        </p:spPr>
        <p:txBody>
          <a:bodyPr wrap="square" rtlCol="0">
            <a:spAutoFit/>
          </a:bodyPr>
          <a:lstStyle/>
          <a:p>
            <a:r>
              <a:rPr lang="en-GB" sz="2400" dirty="0">
                <a:latin typeface="+mj-lt"/>
              </a:rPr>
              <a:t>Broad areas of machine learning applications</a:t>
            </a:r>
          </a:p>
        </p:txBody>
      </p:sp>
      <p:sp>
        <p:nvSpPr>
          <p:cNvPr id="2" name="TextBox 1"/>
          <p:cNvSpPr txBox="1"/>
          <p:nvPr/>
        </p:nvSpPr>
        <p:spPr>
          <a:xfrm>
            <a:off x="9683518" y="568411"/>
            <a:ext cx="2253169" cy="954107"/>
          </a:xfrm>
          <a:prstGeom prst="rect">
            <a:avLst/>
          </a:prstGeom>
          <a:noFill/>
        </p:spPr>
        <p:txBody>
          <a:bodyPr wrap="square" rtlCol="0">
            <a:spAutoFit/>
          </a:bodyPr>
          <a:lstStyle/>
          <a:p>
            <a:r>
              <a:rPr lang="en-GB" sz="1400" i="1" dirty="0"/>
              <a:t>Most examples of deep learning including classification and time series / sequence analysis</a:t>
            </a:r>
          </a:p>
        </p:txBody>
      </p:sp>
      <p:sp>
        <p:nvSpPr>
          <p:cNvPr id="7" name="Left-Right Arrow 6"/>
          <p:cNvSpPr/>
          <p:nvPr/>
        </p:nvSpPr>
        <p:spPr>
          <a:xfrm>
            <a:off x="5012964" y="1393393"/>
            <a:ext cx="2222502" cy="628487"/>
          </a:xfrm>
          <a:prstGeom prst="leftRightArrow">
            <a:avLst/>
          </a:prstGeom>
          <a:gradFill flip="none" rotWithShape="1">
            <a:gsLst>
              <a:gs pos="0">
                <a:srgbClr val="00B0F0"/>
              </a:gs>
              <a:gs pos="100000">
                <a:srgbClr val="FF505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Semi-supervised</a:t>
            </a:r>
          </a:p>
        </p:txBody>
      </p:sp>
    </p:spTree>
    <p:extLst>
      <p:ext uri="{BB962C8B-B14F-4D97-AF65-F5344CB8AC3E}">
        <p14:creationId xmlns:p14="http://schemas.microsoft.com/office/powerpoint/2010/main" val="3727591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F6673513213E47851DA09FACF84433" ma:contentTypeVersion="13" ma:contentTypeDescription="Create a new document." ma:contentTypeScope="" ma:versionID="87fd5fa94d26c2bccbbd01f14e475df4">
  <xsd:schema xmlns:xsd="http://www.w3.org/2001/XMLSchema" xmlns:xs="http://www.w3.org/2001/XMLSchema" xmlns:p="http://schemas.microsoft.com/office/2006/metadata/properties" xmlns:ns3="db4257c5-c1bb-4f42-817a-c5ed313d6230" xmlns:ns4="9602c977-acf6-48c5-b880-35b91e2e04d9" targetNamespace="http://schemas.microsoft.com/office/2006/metadata/properties" ma:root="true" ma:fieldsID="d3c1eb15e46050595fd65432ac6c4908" ns3:_="" ns4:_="">
    <xsd:import namespace="db4257c5-c1bb-4f42-817a-c5ed313d6230"/>
    <xsd:import namespace="9602c977-acf6-48c5-b880-35b91e2e04d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4257c5-c1bb-4f42-817a-c5ed313d62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02c977-acf6-48c5-b880-35b91e2e04d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85404A-EF48-4240-BF8C-B1C7D6FDF912}">
  <ds:schemaRefs>
    <ds:schemaRef ds:uri="http://schemas.microsoft.com/sharepoint/v3/contenttype/forms"/>
  </ds:schemaRefs>
</ds:datastoreItem>
</file>

<file path=customXml/itemProps2.xml><?xml version="1.0" encoding="utf-8"?>
<ds:datastoreItem xmlns:ds="http://schemas.openxmlformats.org/officeDocument/2006/customXml" ds:itemID="{A58560A9-FD88-4611-9AA5-93B5E8C1852F}">
  <ds:schemaRefs>
    <ds:schemaRef ds:uri="9602c977-acf6-48c5-b880-35b91e2e04d9"/>
    <ds:schemaRef ds:uri="db4257c5-c1bb-4f42-817a-c5ed313d6230"/>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ACB8C12-E8FA-4D3A-B0D6-8EF9C7B681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4257c5-c1bb-4f42-817a-c5ed313d6230"/>
    <ds:schemaRef ds:uri="9602c977-acf6-48c5-b880-35b91e2e04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54741</TotalTime>
  <Words>2790</Words>
  <Application>Microsoft Macintosh PowerPoint</Application>
  <PresentationFormat>Widescreen</PresentationFormat>
  <Paragraphs>412</Paragraphs>
  <Slides>34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Lora</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exercises</vt:lpstr>
      <vt:lpstr>PowerPoint Presentation</vt:lpstr>
      <vt:lpstr>Our workflow….</vt:lpstr>
      <vt:lpstr>PowerPoint Presentation</vt:lpstr>
      <vt:lpstr>Convolutional Neural Networks [CNNs]</vt:lpstr>
      <vt:lpstr>PowerPoint Presentation</vt:lpstr>
      <vt:lpstr>PowerPoint Presentation</vt:lpstr>
      <vt:lpstr>PowerPoint Presentation</vt:lpstr>
      <vt:lpstr>Autoencoders – generating a space to cluster</vt:lpstr>
      <vt:lpstr>CNNs - Autoencoders</vt:lpstr>
      <vt:lpstr>LSTM - Autoencoders</vt:lpstr>
      <vt:lpstr>PowerPoint Presentation</vt:lpstr>
      <vt:lpstr>PowerPoint Presentation</vt:lpstr>
      <vt:lpstr>PowerPoint Presentation</vt:lpstr>
      <vt:lpstr>e.g. Pharmacokinetics/Pharmacodynamics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mccikdt3</dc:creator>
  <cp:lastModifiedBy>David Topping</cp:lastModifiedBy>
  <cp:revision>298</cp:revision>
  <dcterms:created xsi:type="dcterms:W3CDTF">2019-05-17T08:13:39Z</dcterms:created>
  <dcterms:modified xsi:type="dcterms:W3CDTF">2022-09-08T12:36:50Z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0x01010038F6673513213E47851DA09FACF84433</vt:lpwstr>
  </property>
</Properties>
</file>